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0" r:id="rId4"/>
    <p:sldId id="328" r:id="rId5"/>
    <p:sldId id="329" r:id="rId6"/>
    <p:sldId id="330" r:id="rId7"/>
    <p:sldId id="331" r:id="rId8"/>
    <p:sldId id="327" r:id="rId9"/>
    <p:sldId id="307" r:id="rId10"/>
    <p:sldId id="261" r:id="rId11"/>
    <p:sldId id="304" r:id="rId12"/>
    <p:sldId id="303" r:id="rId13"/>
    <p:sldId id="302" r:id="rId14"/>
    <p:sldId id="319" r:id="rId15"/>
    <p:sldId id="320" r:id="rId16"/>
    <p:sldId id="321" r:id="rId17"/>
    <p:sldId id="322" r:id="rId18"/>
    <p:sldId id="318" r:id="rId19"/>
    <p:sldId id="323" r:id="rId20"/>
    <p:sldId id="324" r:id="rId21"/>
    <p:sldId id="317" r:id="rId22"/>
    <p:sldId id="325" r:id="rId23"/>
    <p:sldId id="262" r:id="rId24"/>
    <p:sldId id="263" r:id="rId25"/>
    <p:sldId id="305" r:id="rId26"/>
    <p:sldId id="264" r:id="rId27"/>
    <p:sldId id="265" r:id="rId28"/>
    <p:sldId id="306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326" r:id="rId45"/>
    <p:sldId id="281" r:id="rId46"/>
    <p:sldId id="282" r:id="rId47"/>
    <p:sldId id="283" r:id="rId48"/>
    <p:sldId id="284" r:id="rId49"/>
    <p:sldId id="285" r:id="rId50"/>
    <p:sldId id="286" r:id="rId51"/>
    <p:sldId id="287" r:id="rId52"/>
    <p:sldId id="288" r:id="rId53"/>
    <p:sldId id="289" r:id="rId54"/>
    <p:sldId id="290" r:id="rId55"/>
    <p:sldId id="291" r:id="rId56"/>
    <p:sldId id="292" r:id="rId57"/>
    <p:sldId id="293" r:id="rId58"/>
    <p:sldId id="294" r:id="rId59"/>
    <p:sldId id="295" r:id="rId60"/>
    <p:sldId id="296" r:id="rId61"/>
    <p:sldId id="297" r:id="rId62"/>
    <p:sldId id="298" r:id="rId63"/>
    <p:sldId id="299" r:id="rId64"/>
    <p:sldId id="300" r:id="rId65"/>
    <p:sldId id="301" r:id="rId66"/>
  </p:sldIdLst>
  <p:sldSz cx="9144000" cy="5143500" type="screen16x9"/>
  <p:notesSz cx="9144000" cy="51435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88"/>
    <p:restoredTop sz="94674"/>
  </p:normalViewPr>
  <p:slideViewPr>
    <p:cSldViewPr>
      <p:cViewPr varScale="1">
        <p:scale>
          <a:sx n="165" d="100"/>
          <a:sy n="165" d="100"/>
        </p:scale>
        <p:origin x="504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8798" y="298236"/>
            <a:ext cx="7926403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666666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3D8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72568" y="2151950"/>
            <a:ext cx="2798863" cy="665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7882" y="1097474"/>
            <a:ext cx="7588235" cy="1597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666666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helm.sh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enewstack.io/kubernetes-an-overview/" TargetMode="External"/><Relationship Id="rId5" Type="http://schemas.openxmlformats.org/officeDocument/2006/relationships/hyperlink" Target="https://www.slideshare.net/BrianGrant11/wso2con-us-2015-kubernetes-a-platform-for-automating-deployment-scaling-and-operations" TargetMode="External"/><Relationship Id="rId4" Type="http://schemas.openxmlformats.org/officeDocument/2006/relationships/hyperlink" Target="https://www.slideshare.net/imesh/an-introduction-to-kubernetes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helm.sh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%40gajus/the-missing-ci-cd-kubernetes-component-helm-package-manager-1fe002aac680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733800" y="438150"/>
            <a:ext cx="1762196" cy="1762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0AEFA1-E179-9A4C-A4FA-7B0B106C652A}"/>
              </a:ext>
            </a:extLst>
          </p:cNvPr>
          <p:cNvSpPr txBox="1"/>
          <p:nvPr/>
        </p:nvSpPr>
        <p:spPr>
          <a:xfrm>
            <a:off x="2133600" y="2200346"/>
            <a:ext cx="5137304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5400" b="1" spc="40" dirty="0">
                <a:solidFill>
                  <a:srgbClr val="FFFFFF"/>
                </a:solidFill>
                <a:latin typeface="Arial"/>
                <a:cs typeface="Arial"/>
              </a:rPr>
              <a:t>Fundamentals </a:t>
            </a:r>
          </a:p>
          <a:p>
            <a:pPr algn="ctr"/>
            <a:r>
              <a:rPr lang="es-ES" sz="5400" b="1" spc="4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</a:p>
          <a:p>
            <a:pPr algn="ctr"/>
            <a:r>
              <a:rPr lang="es-ES" sz="5400" b="1" spc="40" dirty="0" err="1">
                <a:solidFill>
                  <a:srgbClr val="FFFFFF"/>
                </a:solidFill>
                <a:latin typeface="Arial"/>
                <a:cs typeface="Arial"/>
              </a:rPr>
              <a:t>Kubernetes</a:t>
            </a:r>
            <a:endParaRPr lang="es-ES" sz="5400" b="1" spc="40">
              <a:solidFill>
                <a:srgbClr val="FFFFFF"/>
              </a:solidFill>
              <a:latin typeface="Arial"/>
              <a:cs typeface="Arial"/>
            </a:endParaRPr>
          </a:p>
          <a:p>
            <a:pPr algn="ctr"/>
            <a:endParaRPr lang="es-ES" sz="6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98" y="298236"/>
            <a:ext cx="6020602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z="3600" b="1" spc="30" err="1">
                <a:solidFill>
                  <a:srgbClr val="01569A"/>
                </a:solidFill>
                <a:latin typeface="Arial"/>
                <a:cs typeface="Arial"/>
              </a:rPr>
              <a:t>What</a:t>
            </a:r>
            <a:r>
              <a:rPr lang="es-ES" sz="3600" b="1" spc="30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lang="es-ES" sz="3600" b="1" spc="30" err="1">
                <a:solidFill>
                  <a:srgbClr val="01569A"/>
                </a:solidFill>
                <a:latin typeface="Arial"/>
                <a:cs typeface="Arial"/>
              </a:rPr>
              <a:t>does</a:t>
            </a:r>
            <a:r>
              <a:rPr lang="es-ES" sz="3600" b="1" spc="30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lang="es-ES" sz="3600" b="1" spc="30" err="1">
                <a:solidFill>
                  <a:srgbClr val="01569A"/>
                </a:solidFill>
                <a:latin typeface="Arial"/>
                <a:cs typeface="Arial"/>
              </a:rPr>
              <a:t>Kubernetes</a:t>
            </a:r>
            <a:r>
              <a:rPr lang="es-ES" sz="3600" b="1" spc="30">
                <a:solidFill>
                  <a:srgbClr val="01569A"/>
                </a:solidFill>
                <a:latin typeface="Arial"/>
                <a:cs typeface="Arial"/>
              </a:rPr>
              <a:t> do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4" name="object 4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3">
            <a:extLst>
              <a:ext uri="{FF2B5EF4-FFF2-40B4-BE49-F238E27FC236}">
                <a16:creationId xmlns:a16="http://schemas.microsoft.com/office/drawing/2014/main" id="{9DEA9A03-0429-2B45-BECB-67B27003759A}"/>
              </a:ext>
            </a:extLst>
          </p:cNvPr>
          <p:cNvSpPr txBox="1"/>
          <p:nvPr/>
        </p:nvSpPr>
        <p:spPr>
          <a:xfrm>
            <a:off x="699322" y="1123020"/>
            <a:ext cx="6920678" cy="34060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Provide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a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runtime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environment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to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deploy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containers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(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docker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engine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)</a:t>
            </a:r>
          </a:p>
          <a:p>
            <a:pPr marL="241300" indent="-22923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Way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to describe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your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cluster's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desired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state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: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applications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to run,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container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images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,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number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of replicas,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network</a:t>
            </a:r>
            <a:r>
              <a:rPr lang="es-ES" spc="-15">
                <a:solidFill>
                  <a:srgbClr val="666666"/>
                </a:solidFill>
                <a:latin typeface="Lato"/>
              </a:rPr>
              <a:t>, disk and more</a:t>
            </a:r>
          </a:p>
          <a:p>
            <a:pPr marL="241300" indent="-22923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Scale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and load balance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containers</a:t>
            </a:r>
            <a:endParaRPr lang="es-ES" spc="-15">
              <a:solidFill>
                <a:srgbClr val="666666"/>
              </a:solidFill>
              <a:latin typeface="Lato"/>
            </a:endParaRPr>
          </a:p>
          <a:p>
            <a:pPr marL="241300" indent="-229235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Abstract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away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infrastructure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containers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run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on</a:t>
            </a:r>
            <a:endParaRPr lang="es-ES" spc="-15">
              <a:solidFill>
                <a:srgbClr val="666666"/>
              </a:solidFill>
              <a:latin typeface="Lato"/>
            </a:endParaRPr>
          </a:p>
          <a:p>
            <a:pPr marL="241300" indent="-22923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>
                <a:solidFill>
                  <a:srgbClr val="666666"/>
                </a:solidFill>
                <a:latin typeface="Lato"/>
              </a:rPr>
              <a:t>Monitor/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health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check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containers</a:t>
            </a:r>
            <a:endParaRPr lang="es-ES" spc="-15">
              <a:solidFill>
                <a:srgbClr val="666666"/>
              </a:solidFill>
              <a:latin typeface="Lato"/>
            </a:endParaRPr>
          </a:p>
          <a:p>
            <a:pPr marL="241300" indent="-22923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Declarative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definition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for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running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containers</a:t>
            </a:r>
            <a:endParaRPr lang="es-ES" spc="-15">
              <a:solidFill>
                <a:srgbClr val="666666"/>
              </a:solidFill>
              <a:latin typeface="Lato"/>
            </a:endParaRPr>
          </a:p>
          <a:p>
            <a:pPr marL="241300" indent="-22923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Update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containers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(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also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rolling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updates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)</a:t>
            </a:r>
          </a:p>
          <a:p>
            <a:pPr marL="241300" indent="-22923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>
                <a:solidFill>
                  <a:srgbClr val="666666"/>
                </a:solidFill>
                <a:latin typeface="Lato"/>
              </a:rPr>
              <a:t>Storage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mounting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(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allow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abstracting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infrastructure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)</a:t>
            </a:r>
          </a:p>
          <a:p>
            <a:pPr marL="241300" indent="-22923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Service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discovery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and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exposure</a:t>
            </a:r>
            <a:endParaRPr lang="es-ES" spc="-15">
              <a:solidFill>
                <a:srgbClr val="666666"/>
              </a:solidFill>
              <a:latin typeface="Lato"/>
            </a:endParaRPr>
          </a:p>
          <a:p>
            <a:pPr marL="241300" indent="-22923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Labelling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and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selection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of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any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kind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of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object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(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we‘ll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get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to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this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97" y="298236"/>
            <a:ext cx="729321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z="3600" b="1" spc="30" err="1">
                <a:solidFill>
                  <a:srgbClr val="01569A"/>
                </a:solidFill>
                <a:latin typeface="Arial"/>
                <a:cs typeface="Arial"/>
              </a:rPr>
              <a:t>What</a:t>
            </a:r>
            <a:r>
              <a:rPr lang="es-ES" sz="3600" b="1" spc="30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lang="es-ES" sz="3600" b="1" spc="30" err="1">
                <a:solidFill>
                  <a:srgbClr val="01569A"/>
                </a:solidFill>
                <a:latin typeface="Arial"/>
                <a:cs typeface="Arial"/>
              </a:rPr>
              <a:t>does</a:t>
            </a:r>
            <a:r>
              <a:rPr lang="es-ES" sz="3600" b="1" spc="30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lang="es-ES" sz="3600" b="1" spc="30" err="1">
                <a:solidFill>
                  <a:srgbClr val="01569A"/>
                </a:solidFill>
                <a:latin typeface="Arial"/>
                <a:cs typeface="Arial"/>
              </a:rPr>
              <a:t>Kubernetes</a:t>
            </a:r>
            <a:r>
              <a:rPr lang="es-ES" sz="3600" b="1" spc="30">
                <a:solidFill>
                  <a:srgbClr val="01569A"/>
                </a:solidFill>
              </a:rPr>
              <a:t> </a:t>
            </a:r>
            <a:r>
              <a:rPr lang="es-ES" sz="3600" b="1" spc="30" err="1">
                <a:solidFill>
                  <a:srgbClr val="01569A"/>
                </a:solidFill>
                <a:latin typeface="Arial"/>
                <a:cs typeface="Arial"/>
              </a:rPr>
              <a:t>not</a:t>
            </a:r>
            <a:r>
              <a:rPr lang="es-ES" sz="3600" b="1" spc="30">
                <a:solidFill>
                  <a:srgbClr val="01569A"/>
                </a:solidFill>
                <a:latin typeface="Arial"/>
                <a:cs typeface="Arial"/>
              </a:rPr>
              <a:t> do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4" name="object 4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3">
            <a:extLst>
              <a:ext uri="{FF2B5EF4-FFF2-40B4-BE49-F238E27FC236}">
                <a16:creationId xmlns:a16="http://schemas.microsoft.com/office/drawing/2014/main" id="{9DEA9A03-0429-2B45-BECB-67B27003759A}"/>
              </a:ext>
            </a:extLst>
          </p:cNvPr>
          <p:cNvSpPr txBox="1"/>
          <p:nvPr/>
        </p:nvSpPr>
        <p:spPr>
          <a:xfrm>
            <a:off x="699322" y="1123020"/>
            <a:ext cx="6920678" cy="2298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Provide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any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additional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services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than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just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Docker</a:t>
            </a:r>
            <a:endParaRPr lang="es-ES" spc="-15">
              <a:solidFill>
                <a:srgbClr val="666666"/>
              </a:solidFill>
              <a:latin typeface="Lato"/>
            </a:endParaRPr>
          </a:p>
          <a:p>
            <a:pPr marL="241300" indent="-229235">
              <a:spcBef>
                <a:spcPts val="6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>
                <a:solidFill>
                  <a:srgbClr val="666666"/>
                </a:solidFill>
                <a:latin typeface="Lato"/>
              </a:rPr>
              <a:t>Compile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or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build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your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source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code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(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needs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images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)</a:t>
            </a:r>
          </a:p>
          <a:p>
            <a:pPr marL="241300" marR="1042035" indent="-229235">
              <a:spcBef>
                <a:spcPts val="104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Provide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real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orchestration</a:t>
            </a:r>
            <a:r>
              <a:rPr lang="es-ES" spc="-15">
                <a:solidFill>
                  <a:srgbClr val="666666"/>
                </a:solidFill>
                <a:latin typeface="Lato"/>
              </a:rPr>
              <a:t>,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relies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on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containers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working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independently</a:t>
            </a:r>
            <a:endParaRPr lang="es-ES" spc="-15">
              <a:solidFill>
                <a:srgbClr val="666666"/>
              </a:solidFill>
              <a:latin typeface="Lato"/>
            </a:endParaRPr>
          </a:p>
          <a:p>
            <a:pPr marL="241300" indent="-229235">
              <a:spcBef>
                <a:spcPts val="62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>
                <a:solidFill>
                  <a:srgbClr val="666666"/>
                </a:solidFill>
                <a:latin typeface="Lato"/>
              </a:rPr>
              <a:t>Mandate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or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provide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any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kind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of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special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configuration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language</a:t>
            </a:r>
            <a:endParaRPr lang="es-ES" spc="-15">
              <a:solidFill>
                <a:srgbClr val="666666"/>
              </a:solidFill>
              <a:latin typeface="Lato"/>
            </a:endParaRPr>
          </a:p>
          <a:p>
            <a:pPr marL="241300" lvl="1" indent="-229235">
              <a:spcBef>
                <a:spcPts val="24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You’re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free to do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whatever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you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want</a:t>
            </a:r>
            <a:endParaRPr lang="es-ES" spc="-15">
              <a:solidFill>
                <a:srgbClr val="666666"/>
              </a:solidFill>
              <a:latin typeface="Lato"/>
            </a:endParaRPr>
          </a:p>
          <a:p>
            <a:pPr marL="241300" lvl="1" indent="-229235">
              <a:spcBef>
                <a:spcPts val="22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But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: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You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have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to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find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out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a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way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yourself</a:t>
            </a:r>
            <a:endParaRPr lang="es-ES" spc="-15">
              <a:solidFill>
                <a:srgbClr val="666666"/>
              </a:solidFill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062898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4652" y="2151950"/>
            <a:ext cx="607504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5"/>
              <a:t>Kubernetes</a:t>
            </a:r>
            <a:r>
              <a:rPr spc="-140"/>
              <a:t> </a:t>
            </a:r>
            <a:r>
              <a:rPr spc="13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843810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bject 14">
            <a:extLst>
              <a:ext uri="{FF2B5EF4-FFF2-40B4-BE49-F238E27FC236}">
                <a16:creationId xmlns:a16="http://schemas.microsoft.com/office/drawing/2014/main" id="{622FD000-BFFC-844D-82D1-3B9293750080}"/>
              </a:ext>
            </a:extLst>
          </p:cNvPr>
          <p:cNvSpPr/>
          <p:nvPr/>
        </p:nvSpPr>
        <p:spPr>
          <a:xfrm>
            <a:off x="2971800" y="2144395"/>
            <a:ext cx="1045844" cy="1834514"/>
          </a:xfrm>
          <a:custGeom>
            <a:avLst/>
            <a:gdLst/>
            <a:ahLst/>
            <a:cxnLst/>
            <a:rect l="l" t="t" r="r" b="b"/>
            <a:pathLst>
              <a:path w="1045845" h="1834514">
                <a:moveTo>
                  <a:pt x="1045497" y="1834188"/>
                </a:moveTo>
                <a:lnTo>
                  <a:pt x="0" y="1834188"/>
                </a:lnTo>
                <a:lnTo>
                  <a:pt x="0" y="0"/>
                </a:lnTo>
                <a:lnTo>
                  <a:pt x="1045497" y="0"/>
                </a:lnTo>
                <a:lnTo>
                  <a:pt x="1045497" y="1834188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14">
            <a:extLst>
              <a:ext uri="{FF2B5EF4-FFF2-40B4-BE49-F238E27FC236}">
                <a16:creationId xmlns:a16="http://schemas.microsoft.com/office/drawing/2014/main" id="{A4379C4F-F7F5-4146-B954-FAE0796C15A4}"/>
              </a:ext>
            </a:extLst>
          </p:cNvPr>
          <p:cNvSpPr/>
          <p:nvPr/>
        </p:nvSpPr>
        <p:spPr>
          <a:xfrm>
            <a:off x="2916556" y="2185036"/>
            <a:ext cx="1045844" cy="1834514"/>
          </a:xfrm>
          <a:custGeom>
            <a:avLst/>
            <a:gdLst/>
            <a:ahLst/>
            <a:cxnLst/>
            <a:rect l="l" t="t" r="r" b="b"/>
            <a:pathLst>
              <a:path w="1045845" h="1834514">
                <a:moveTo>
                  <a:pt x="1045497" y="1834188"/>
                </a:moveTo>
                <a:lnTo>
                  <a:pt x="0" y="1834188"/>
                </a:lnTo>
                <a:lnTo>
                  <a:pt x="0" y="0"/>
                </a:lnTo>
                <a:lnTo>
                  <a:pt x="1045497" y="0"/>
                </a:lnTo>
                <a:lnTo>
                  <a:pt x="1045497" y="1834188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98" y="298236"/>
            <a:ext cx="5441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30">
                <a:solidFill>
                  <a:srgbClr val="01569A"/>
                </a:solidFill>
                <a:latin typeface="Arial"/>
                <a:cs typeface="Arial"/>
              </a:rPr>
              <a:t>Kubernetes</a:t>
            </a:r>
            <a:r>
              <a:rPr sz="3600" b="1" spc="-185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sz="3600" b="1" spc="35">
                <a:solidFill>
                  <a:srgbClr val="01569A"/>
                </a:solidFill>
                <a:latin typeface="Arial"/>
                <a:cs typeface="Arial"/>
              </a:rPr>
              <a:t>Architecture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4" name="object 4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58719" y="2220578"/>
            <a:ext cx="1045844" cy="1834514"/>
          </a:xfrm>
          <a:custGeom>
            <a:avLst/>
            <a:gdLst/>
            <a:ahLst/>
            <a:cxnLst/>
            <a:rect l="l" t="t" r="r" b="b"/>
            <a:pathLst>
              <a:path w="1045845" h="1834514">
                <a:moveTo>
                  <a:pt x="1045497" y="1834188"/>
                </a:moveTo>
                <a:lnTo>
                  <a:pt x="0" y="1834188"/>
                </a:lnTo>
                <a:lnTo>
                  <a:pt x="0" y="0"/>
                </a:lnTo>
                <a:lnTo>
                  <a:pt x="1045497" y="0"/>
                </a:lnTo>
                <a:lnTo>
                  <a:pt x="1045497" y="1834188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06610" y="2337879"/>
            <a:ext cx="748665" cy="1332230"/>
          </a:xfrm>
          <a:custGeom>
            <a:avLst/>
            <a:gdLst/>
            <a:ahLst/>
            <a:cxnLst/>
            <a:rect l="l" t="t" r="r" b="b"/>
            <a:pathLst>
              <a:path w="748664" h="1332229">
                <a:moveTo>
                  <a:pt x="748195" y="1094663"/>
                </a:moveTo>
                <a:lnTo>
                  <a:pt x="727075" y="1055192"/>
                </a:lnTo>
                <a:lnTo>
                  <a:pt x="700722" y="1047216"/>
                </a:lnTo>
                <a:lnTo>
                  <a:pt x="47447" y="1047216"/>
                </a:lnTo>
                <a:lnTo>
                  <a:pt x="28968" y="1050950"/>
                </a:lnTo>
                <a:lnTo>
                  <a:pt x="13893" y="1061123"/>
                </a:lnTo>
                <a:lnTo>
                  <a:pt x="3733" y="1076198"/>
                </a:lnTo>
                <a:lnTo>
                  <a:pt x="0" y="1094663"/>
                </a:lnTo>
                <a:lnTo>
                  <a:pt x="0" y="1284465"/>
                </a:lnTo>
                <a:lnTo>
                  <a:pt x="3733" y="1302931"/>
                </a:lnTo>
                <a:lnTo>
                  <a:pt x="13893" y="1318018"/>
                </a:lnTo>
                <a:lnTo>
                  <a:pt x="28968" y="1328191"/>
                </a:lnTo>
                <a:lnTo>
                  <a:pt x="47447" y="1331925"/>
                </a:lnTo>
                <a:lnTo>
                  <a:pt x="700722" y="1331925"/>
                </a:lnTo>
                <a:lnTo>
                  <a:pt x="719201" y="1328191"/>
                </a:lnTo>
                <a:lnTo>
                  <a:pt x="734301" y="1318018"/>
                </a:lnTo>
                <a:lnTo>
                  <a:pt x="744474" y="1302931"/>
                </a:lnTo>
                <a:lnTo>
                  <a:pt x="748195" y="1284465"/>
                </a:lnTo>
                <a:lnTo>
                  <a:pt x="748195" y="1094663"/>
                </a:lnTo>
                <a:close/>
              </a:path>
              <a:path w="748664" h="1332229">
                <a:moveTo>
                  <a:pt x="748195" y="742391"/>
                </a:moveTo>
                <a:lnTo>
                  <a:pt x="727075" y="702919"/>
                </a:lnTo>
                <a:lnTo>
                  <a:pt x="700722" y="694944"/>
                </a:lnTo>
                <a:lnTo>
                  <a:pt x="47447" y="694944"/>
                </a:lnTo>
                <a:lnTo>
                  <a:pt x="28968" y="698677"/>
                </a:lnTo>
                <a:lnTo>
                  <a:pt x="13893" y="708850"/>
                </a:lnTo>
                <a:lnTo>
                  <a:pt x="3733" y="723925"/>
                </a:lnTo>
                <a:lnTo>
                  <a:pt x="0" y="742391"/>
                </a:lnTo>
                <a:lnTo>
                  <a:pt x="0" y="932192"/>
                </a:lnTo>
                <a:lnTo>
                  <a:pt x="3733" y="950658"/>
                </a:lnTo>
                <a:lnTo>
                  <a:pt x="13893" y="965746"/>
                </a:lnTo>
                <a:lnTo>
                  <a:pt x="28968" y="975918"/>
                </a:lnTo>
                <a:lnTo>
                  <a:pt x="47447" y="979639"/>
                </a:lnTo>
                <a:lnTo>
                  <a:pt x="700722" y="979639"/>
                </a:lnTo>
                <a:lnTo>
                  <a:pt x="719201" y="975918"/>
                </a:lnTo>
                <a:lnTo>
                  <a:pt x="734301" y="965746"/>
                </a:lnTo>
                <a:lnTo>
                  <a:pt x="744474" y="950658"/>
                </a:lnTo>
                <a:lnTo>
                  <a:pt x="748195" y="932192"/>
                </a:lnTo>
                <a:lnTo>
                  <a:pt x="748195" y="742391"/>
                </a:lnTo>
                <a:close/>
              </a:path>
              <a:path w="748664" h="1332229">
                <a:moveTo>
                  <a:pt x="748195" y="390144"/>
                </a:moveTo>
                <a:lnTo>
                  <a:pt x="727075" y="350647"/>
                </a:lnTo>
                <a:lnTo>
                  <a:pt x="700722" y="342671"/>
                </a:lnTo>
                <a:lnTo>
                  <a:pt x="47447" y="342671"/>
                </a:lnTo>
                <a:lnTo>
                  <a:pt x="28968" y="346405"/>
                </a:lnTo>
                <a:lnTo>
                  <a:pt x="13893" y="356577"/>
                </a:lnTo>
                <a:lnTo>
                  <a:pt x="3733" y="371665"/>
                </a:lnTo>
                <a:lnTo>
                  <a:pt x="0" y="390144"/>
                </a:lnTo>
                <a:lnTo>
                  <a:pt x="0" y="579920"/>
                </a:lnTo>
                <a:lnTo>
                  <a:pt x="3733" y="598398"/>
                </a:lnTo>
                <a:lnTo>
                  <a:pt x="13893" y="613486"/>
                </a:lnTo>
                <a:lnTo>
                  <a:pt x="28968" y="623646"/>
                </a:lnTo>
                <a:lnTo>
                  <a:pt x="47447" y="627367"/>
                </a:lnTo>
                <a:lnTo>
                  <a:pt x="700722" y="627367"/>
                </a:lnTo>
                <a:lnTo>
                  <a:pt x="719201" y="623646"/>
                </a:lnTo>
                <a:lnTo>
                  <a:pt x="734301" y="613486"/>
                </a:lnTo>
                <a:lnTo>
                  <a:pt x="744474" y="598398"/>
                </a:lnTo>
                <a:lnTo>
                  <a:pt x="748195" y="579920"/>
                </a:lnTo>
                <a:lnTo>
                  <a:pt x="748195" y="390144"/>
                </a:lnTo>
                <a:close/>
              </a:path>
              <a:path w="748664" h="1332229">
                <a:moveTo>
                  <a:pt x="748195" y="47447"/>
                </a:moveTo>
                <a:lnTo>
                  <a:pt x="727075" y="7975"/>
                </a:lnTo>
                <a:lnTo>
                  <a:pt x="700722" y="0"/>
                </a:lnTo>
                <a:lnTo>
                  <a:pt x="47447" y="0"/>
                </a:lnTo>
                <a:lnTo>
                  <a:pt x="28968" y="3721"/>
                </a:lnTo>
                <a:lnTo>
                  <a:pt x="13893" y="13893"/>
                </a:lnTo>
                <a:lnTo>
                  <a:pt x="3733" y="28981"/>
                </a:lnTo>
                <a:lnTo>
                  <a:pt x="0" y="47447"/>
                </a:lnTo>
                <a:lnTo>
                  <a:pt x="0" y="237248"/>
                </a:lnTo>
                <a:lnTo>
                  <a:pt x="3733" y="255714"/>
                </a:lnTo>
                <a:lnTo>
                  <a:pt x="13893" y="270802"/>
                </a:lnTo>
                <a:lnTo>
                  <a:pt x="28968" y="280962"/>
                </a:lnTo>
                <a:lnTo>
                  <a:pt x="47447" y="284695"/>
                </a:lnTo>
                <a:lnTo>
                  <a:pt x="700722" y="284695"/>
                </a:lnTo>
                <a:lnTo>
                  <a:pt x="719201" y="280962"/>
                </a:lnTo>
                <a:lnTo>
                  <a:pt x="734301" y="270802"/>
                </a:lnTo>
                <a:lnTo>
                  <a:pt x="744474" y="255714"/>
                </a:lnTo>
                <a:lnTo>
                  <a:pt x="748195" y="237248"/>
                </a:lnTo>
                <a:lnTo>
                  <a:pt x="748195" y="47447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58719" y="2220578"/>
            <a:ext cx="1045844" cy="183451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270510" marR="264160" algn="ctr">
              <a:lnSpc>
                <a:spcPts val="2700"/>
              </a:lnSpc>
              <a:spcBef>
                <a:spcPts val="165"/>
              </a:spcBef>
            </a:pPr>
            <a:r>
              <a:rPr sz="800" b="1">
                <a:solidFill>
                  <a:srgbClr val="666666"/>
                </a:solidFill>
                <a:latin typeface="Arial"/>
                <a:cs typeface="Arial"/>
              </a:rPr>
              <a:t>API</a:t>
            </a:r>
            <a:r>
              <a:rPr sz="800" b="1" spc="-7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800" b="1" spc="-20">
                <a:solidFill>
                  <a:srgbClr val="666666"/>
                </a:solidFill>
                <a:latin typeface="Arial"/>
                <a:cs typeface="Arial"/>
              </a:rPr>
              <a:t>Server </a:t>
            </a:r>
            <a:r>
              <a:rPr sz="800" b="1" spc="-1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800" b="1" spc="-25">
                <a:solidFill>
                  <a:srgbClr val="666666"/>
                </a:solidFill>
                <a:latin typeface="Arial"/>
                <a:cs typeface="Arial"/>
              </a:rPr>
              <a:t>Scheduler</a:t>
            </a:r>
            <a:endParaRPr sz="800">
              <a:latin typeface="Arial"/>
              <a:cs typeface="Arial"/>
            </a:endParaRPr>
          </a:p>
          <a:p>
            <a:pPr marL="288925" marR="282575" algn="ctr">
              <a:lnSpc>
                <a:spcPts val="2770"/>
              </a:lnSpc>
              <a:spcBef>
                <a:spcPts val="15"/>
              </a:spcBef>
            </a:pPr>
            <a:r>
              <a:rPr sz="800" b="1" spc="-15">
                <a:solidFill>
                  <a:srgbClr val="666666"/>
                </a:solidFill>
                <a:latin typeface="Arial"/>
                <a:cs typeface="Arial"/>
              </a:rPr>
              <a:t>Controller  etcd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09711" y="2877319"/>
            <a:ext cx="687070" cy="671830"/>
          </a:xfrm>
          <a:custGeom>
            <a:avLst/>
            <a:gdLst/>
            <a:ahLst/>
            <a:cxnLst/>
            <a:rect l="l" t="t" r="r" b="b"/>
            <a:pathLst>
              <a:path w="687069" h="671829">
                <a:moveTo>
                  <a:pt x="343499" y="671398"/>
                </a:moveTo>
                <a:lnTo>
                  <a:pt x="296888" y="668334"/>
                </a:lnTo>
                <a:lnTo>
                  <a:pt x="252183" y="659407"/>
                </a:lnTo>
                <a:lnTo>
                  <a:pt x="209793" y="645017"/>
                </a:lnTo>
                <a:lnTo>
                  <a:pt x="170128" y="625565"/>
                </a:lnTo>
                <a:lnTo>
                  <a:pt x="133597" y="601450"/>
                </a:lnTo>
                <a:lnTo>
                  <a:pt x="100608" y="573073"/>
                </a:lnTo>
                <a:lnTo>
                  <a:pt x="71572" y="540834"/>
                </a:lnTo>
                <a:lnTo>
                  <a:pt x="46897" y="505132"/>
                </a:lnTo>
                <a:lnTo>
                  <a:pt x="26993" y="466367"/>
                </a:lnTo>
                <a:lnTo>
                  <a:pt x="12270" y="424940"/>
                </a:lnTo>
                <a:lnTo>
                  <a:pt x="3135" y="381251"/>
                </a:lnTo>
                <a:lnTo>
                  <a:pt x="0" y="335699"/>
                </a:lnTo>
                <a:lnTo>
                  <a:pt x="3135" y="290147"/>
                </a:lnTo>
                <a:lnTo>
                  <a:pt x="12270" y="246457"/>
                </a:lnTo>
                <a:lnTo>
                  <a:pt x="26993" y="205030"/>
                </a:lnTo>
                <a:lnTo>
                  <a:pt x="46897" y="166266"/>
                </a:lnTo>
                <a:lnTo>
                  <a:pt x="71572" y="130564"/>
                </a:lnTo>
                <a:lnTo>
                  <a:pt x="100608" y="98324"/>
                </a:lnTo>
                <a:lnTo>
                  <a:pt x="133597" y="69947"/>
                </a:lnTo>
                <a:lnTo>
                  <a:pt x="170128" y="45833"/>
                </a:lnTo>
                <a:lnTo>
                  <a:pt x="209793" y="26381"/>
                </a:lnTo>
                <a:lnTo>
                  <a:pt x="252183" y="11991"/>
                </a:lnTo>
                <a:lnTo>
                  <a:pt x="296888" y="3064"/>
                </a:lnTo>
                <a:lnTo>
                  <a:pt x="343499" y="0"/>
                </a:lnTo>
                <a:lnTo>
                  <a:pt x="397559" y="4182"/>
                </a:lnTo>
                <a:lnTo>
                  <a:pt x="449800" y="16480"/>
                </a:lnTo>
                <a:lnTo>
                  <a:pt x="499300" y="36520"/>
                </a:lnTo>
                <a:lnTo>
                  <a:pt x="545137" y="63926"/>
                </a:lnTo>
                <a:lnTo>
                  <a:pt x="586388" y="98324"/>
                </a:lnTo>
                <a:lnTo>
                  <a:pt x="621589" y="138638"/>
                </a:lnTo>
                <a:lnTo>
                  <a:pt x="649632" y="183435"/>
                </a:lnTo>
                <a:lnTo>
                  <a:pt x="670136" y="231814"/>
                </a:lnTo>
                <a:lnTo>
                  <a:pt x="682719" y="282870"/>
                </a:lnTo>
                <a:lnTo>
                  <a:pt x="686998" y="335699"/>
                </a:lnTo>
                <a:lnTo>
                  <a:pt x="683862" y="381251"/>
                </a:lnTo>
                <a:lnTo>
                  <a:pt x="674728" y="424940"/>
                </a:lnTo>
                <a:lnTo>
                  <a:pt x="660004" y="466367"/>
                </a:lnTo>
                <a:lnTo>
                  <a:pt x="640100" y="505132"/>
                </a:lnTo>
                <a:lnTo>
                  <a:pt x="615426" y="540834"/>
                </a:lnTo>
                <a:lnTo>
                  <a:pt x="586390" y="573073"/>
                </a:lnTo>
                <a:lnTo>
                  <a:pt x="553401" y="601450"/>
                </a:lnTo>
                <a:lnTo>
                  <a:pt x="516870" y="625565"/>
                </a:lnTo>
                <a:lnTo>
                  <a:pt x="477204" y="645017"/>
                </a:lnTo>
                <a:lnTo>
                  <a:pt x="434815" y="659407"/>
                </a:lnTo>
                <a:lnTo>
                  <a:pt x="390110" y="668334"/>
                </a:lnTo>
                <a:lnTo>
                  <a:pt x="343499" y="671398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912264" y="3103733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>
                <a:solidFill>
                  <a:srgbClr val="FFFFFF"/>
                </a:solidFill>
                <a:latin typeface="Arial"/>
                <a:cs typeface="Arial"/>
              </a:rPr>
              <a:t>API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43523" y="2144395"/>
            <a:ext cx="687070" cy="671830"/>
          </a:xfrm>
          <a:custGeom>
            <a:avLst/>
            <a:gdLst/>
            <a:ahLst/>
            <a:cxnLst/>
            <a:rect l="l" t="t" r="r" b="b"/>
            <a:pathLst>
              <a:path w="687069" h="671830">
                <a:moveTo>
                  <a:pt x="343499" y="671398"/>
                </a:moveTo>
                <a:lnTo>
                  <a:pt x="296888" y="668334"/>
                </a:lnTo>
                <a:lnTo>
                  <a:pt x="252184" y="659407"/>
                </a:lnTo>
                <a:lnTo>
                  <a:pt x="209794" y="645017"/>
                </a:lnTo>
                <a:lnTo>
                  <a:pt x="170129" y="625565"/>
                </a:lnTo>
                <a:lnTo>
                  <a:pt x="133598" y="601450"/>
                </a:lnTo>
                <a:lnTo>
                  <a:pt x="100609" y="573073"/>
                </a:lnTo>
                <a:lnTo>
                  <a:pt x="71573" y="540834"/>
                </a:lnTo>
                <a:lnTo>
                  <a:pt x="46898" y="505132"/>
                </a:lnTo>
                <a:lnTo>
                  <a:pt x="26994" y="466367"/>
                </a:lnTo>
                <a:lnTo>
                  <a:pt x="12270" y="424940"/>
                </a:lnTo>
                <a:lnTo>
                  <a:pt x="3135" y="381251"/>
                </a:lnTo>
                <a:lnTo>
                  <a:pt x="0" y="335699"/>
                </a:lnTo>
                <a:lnTo>
                  <a:pt x="3135" y="290146"/>
                </a:lnTo>
                <a:lnTo>
                  <a:pt x="12270" y="246456"/>
                </a:lnTo>
                <a:lnTo>
                  <a:pt x="26994" y="205029"/>
                </a:lnTo>
                <a:lnTo>
                  <a:pt x="46898" y="166265"/>
                </a:lnTo>
                <a:lnTo>
                  <a:pt x="71573" y="130563"/>
                </a:lnTo>
                <a:lnTo>
                  <a:pt x="100609" y="98323"/>
                </a:lnTo>
                <a:lnTo>
                  <a:pt x="133598" y="69947"/>
                </a:lnTo>
                <a:lnTo>
                  <a:pt x="170129" y="45832"/>
                </a:lnTo>
                <a:lnTo>
                  <a:pt x="209794" y="26380"/>
                </a:lnTo>
                <a:lnTo>
                  <a:pt x="252184" y="11991"/>
                </a:lnTo>
                <a:lnTo>
                  <a:pt x="296888" y="3064"/>
                </a:lnTo>
                <a:lnTo>
                  <a:pt x="343499" y="0"/>
                </a:lnTo>
                <a:lnTo>
                  <a:pt x="397559" y="4181"/>
                </a:lnTo>
                <a:lnTo>
                  <a:pt x="449800" y="16478"/>
                </a:lnTo>
                <a:lnTo>
                  <a:pt x="499301" y="36516"/>
                </a:lnTo>
                <a:lnTo>
                  <a:pt x="545139" y="63923"/>
                </a:lnTo>
                <a:lnTo>
                  <a:pt x="586391" y="98324"/>
                </a:lnTo>
                <a:lnTo>
                  <a:pt x="621590" y="138639"/>
                </a:lnTo>
                <a:lnTo>
                  <a:pt x="649633" y="183435"/>
                </a:lnTo>
                <a:lnTo>
                  <a:pt x="670137" y="231812"/>
                </a:lnTo>
                <a:lnTo>
                  <a:pt x="682719" y="282867"/>
                </a:lnTo>
                <a:lnTo>
                  <a:pt x="686998" y="335699"/>
                </a:lnTo>
                <a:lnTo>
                  <a:pt x="683862" y="381251"/>
                </a:lnTo>
                <a:lnTo>
                  <a:pt x="674728" y="424940"/>
                </a:lnTo>
                <a:lnTo>
                  <a:pt x="660004" y="466367"/>
                </a:lnTo>
                <a:lnTo>
                  <a:pt x="640100" y="505132"/>
                </a:lnTo>
                <a:lnTo>
                  <a:pt x="615426" y="540834"/>
                </a:lnTo>
                <a:lnTo>
                  <a:pt x="586390" y="573073"/>
                </a:lnTo>
                <a:lnTo>
                  <a:pt x="553401" y="601450"/>
                </a:lnTo>
                <a:lnTo>
                  <a:pt x="516870" y="625565"/>
                </a:lnTo>
                <a:lnTo>
                  <a:pt x="477204" y="645017"/>
                </a:lnTo>
                <a:lnTo>
                  <a:pt x="434815" y="659407"/>
                </a:lnTo>
                <a:lnTo>
                  <a:pt x="390110" y="668334"/>
                </a:lnTo>
                <a:lnTo>
                  <a:pt x="343499" y="671398"/>
                </a:lnTo>
                <a:close/>
              </a:path>
            </a:pathLst>
          </a:custGeom>
          <a:solidFill>
            <a:srgbClr val="9EC4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97057" y="2370815"/>
            <a:ext cx="180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>
                <a:solidFill>
                  <a:srgbClr val="FFFFFF"/>
                </a:solidFill>
                <a:latin typeface="Arial"/>
                <a:cs typeface="Arial"/>
              </a:rPr>
              <a:t>UI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43523" y="3684542"/>
            <a:ext cx="687070" cy="671830"/>
          </a:xfrm>
          <a:custGeom>
            <a:avLst/>
            <a:gdLst/>
            <a:ahLst/>
            <a:cxnLst/>
            <a:rect l="l" t="t" r="r" b="b"/>
            <a:pathLst>
              <a:path w="687069" h="671829">
                <a:moveTo>
                  <a:pt x="343499" y="671398"/>
                </a:moveTo>
                <a:lnTo>
                  <a:pt x="296888" y="668334"/>
                </a:lnTo>
                <a:lnTo>
                  <a:pt x="252184" y="659407"/>
                </a:lnTo>
                <a:lnTo>
                  <a:pt x="209794" y="645017"/>
                </a:lnTo>
                <a:lnTo>
                  <a:pt x="170129" y="625565"/>
                </a:lnTo>
                <a:lnTo>
                  <a:pt x="133598" y="601450"/>
                </a:lnTo>
                <a:lnTo>
                  <a:pt x="100609" y="573073"/>
                </a:lnTo>
                <a:lnTo>
                  <a:pt x="71573" y="540834"/>
                </a:lnTo>
                <a:lnTo>
                  <a:pt x="46898" y="505132"/>
                </a:lnTo>
                <a:lnTo>
                  <a:pt x="26994" y="466367"/>
                </a:lnTo>
                <a:lnTo>
                  <a:pt x="12270" y="424940"/>
                </a:lnTo>
                <a:lnTo>
                  <a:pt x="3135" y="381251"/>
                </a:lnTo>
                <a:lnTo>
                  <a:pt x="0" y="335699"/>
                </a:lnTo>
                <a:lnTo>
                  <a:pt x="3135" y="290147"/>
                </a:lnTo>
                <a:lnTo>
                  <a:pt x="12270" y="246457"/>
                </a:lnTo>
                <a:lnTo>
                  <a:pt x="26994" y="205030"/>
                </a:lnTo>
                <a:lnTo>
                  <a:pt x="46898" y="166266"/>
                </a:lnTo>
                <a:lnTo>
                  <a:pt x="71573" y="130564"/>
                </a:lnTo>
                <a:lnTo>
                  <a:pt x="100609" y="98324"/>
                </a:lnTo>
                <a:lnTo>
                  <a:pt x="133598" y="69947"/>
                </a:lnTo>
                <a:lnTo>
                  <a:pt x="170129" y="45833"/>
                </a:lnTo>
                <a:lnTo>
                  <a:pt x="209794" y="26381"/>
                </a:lnTo>
                <a:lnTo>
                  <a:pt x="252184" y="11991"/>
                </a:lnTo>
                <a:lnTo>
                  <a:pt x="296888" y="3064"/>
                </a:lnTo>
                <a:lnTo>
                  <a:pt x="343499" y="0"/>
                </a:lnTo>
                <a:lnTo>
                  <a:pt x="397559" y="4182"/>
                </a:lnTo>
                <a:lnTo>
                  <a:pt x="449800" y="16480"/>
                </a:lnTo>
                <a:lnTo>
                  <a:pt x="499301" y="36520"/>
                </a:lnTo>
                <a:lnTo>
                  <a:pt x="545139" y="63926"/>
                </a:lnTo>
                <a:lnTo>
                  <a:pt x="586391" y="98324"/>
                </a:lnTo>
                <a:lnTo>
                  <a:pt x="621590" y="138647"/>
                </a:lnTo>
                <a:lnTo>
                  <a:pt x="649633" y="183446"/>
                </a:lnTo>
                <a:lnTo>
                  <a:pt x="670137" y="231821"/>
                </a:lnTo>
                <a:lnTo>
                  <a:pt x="682719" y="282872"/>
                </a:lnTo>
                <a:lnTo>
                  <a:pt x="686998" y="335699"/>
                </a:lnTo>
                <a:lnTo>
                  <a:pt x="683862" y="381251"/>
                </a:lnTo>
                <a:lnTo>
                  <a:pt x="674728" y="424940"/>
                </a:lnTo>
                <a:lnTo>
                  <a:pt x="660004" y="466367"/>
                </a:lnTo>
                <a:lnTo>
                  <a:pt x="640100" y="505132"/>
                </a:lnTo>
                <a:lnTo>
                  <a:pt x="615426" y="540834"/>
                </a:lnTo>
                <a:lnTo>
                  <a:pt x="586390" y="573073"/>
                </a:lnTo>
                <a:lnTo>
                  <a:pt x="553401" y="601450"/>
                </a:lnTo>
                <a:lnTo>
                  <a:pt x="516870" y="625565"/>
                </a:lnTo>
                <a:lnTo>
                  <a:pt x="477204" y="645017"/>
                </a:lnTo>
                <a:lnTo>
                  <a:pt x="434815" y="659407"/>
                </a:lnTo>
                <a:lnTo>
                  <a:pt x="390110" y="668334"/>
                </a:lnTo>
                <a:lnTo>
                  <a:pt x="343499" y="671398"/>
                </a:lnTo>
                <a:close/>
              </a:path>
            </a:pathLst>
          </a:custGeom>
          <a:solidFill>
            <a:srgbClr val="9EC4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058957" y="3910966"/>
            <a:ext cx="256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0">
                <a:solidFill>
                  <a:srgbClr val="FFFFFF"/>
                </a:solidFill>
                <a:latin typeface="Arial"/>
                <a:cs typeface="Arial"/>
              </a:rPr>
              <a:t>CLI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514149" y="2754944"/>
            <a:ext cx="212090" cy="973455"/>
            <a:chOff x="1514149" y="2754944"/>
            <a:chExt cx="212090" cy="973455"/>
          </a:xfrm>
        </p:grpSpPr>
        <p:sp>
          <p:nvSpPr>
            <p:cNvPr id="35" name="object 35"/>
            <p:cNvSpPr/>
            <p:nvPr/>
          </p:nvSpPr>
          <p:spPr>
            <a:xfrm>
              <a:off x="1514149" y="3525617"/>
              <a:ext cx="211799" cy="2022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15221" y="2754944"/>
              <a:ext cx="209699" cy="2023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2473360" y="3133493"/>
            <a:ext cx="285115" cy="159385"/>
          </a:xfrm>
          <a:custGeom>
            <a:avLst/>
            <a:gdLst/>
            <a:ahLst/>
            <a:cxnLst/>
            <a:rect l="l" t="t" r="r" b="b"/>
            <a:pathLst>
              <a:path w="285114" h="159385">
                <a:moveTo>
                  <a:pt x="205359" y="159299"/>
                </a:moveTo>
                <a:lnTo>
                  <a:pt x="205359" y="119474"/>
                </a:lnTo>
                <a:lnTo>
                  <a:pt x="79659" y="119474"/>
                </a:lnTo>
                <a:lnTo>
                  <a:pt x="79659" y="159299"/>
                </a:lnTo>
                <a:lnTo>
                  <a:pt x="0" y="79649"/>
                </a:lnTo>
                <a:lnTo>
                  <a:pt x="79659" y="0"/>
                </a:lnTo>
                <a:lnTo>
                  <a:pt x="79659" y="39824"/>
                </a:lnTo>
                <a:lnTo>
                  <a:pt x="205359" y="39824"/>
                </a:lnTo>
                <a:lnTo>
                  <a:pt x="205359" y="0"/>
                </a:lnTo>
                <a:lnTo>
                  <a:pt x="285009" y="79649"/>
                </a:lnTo>
                <a:lnTo>
                  <a:pt x="205359" y="159299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3">
            <a:extLst>
              <a:ext uri="{FF2B5EF4-FFF2-40B4-BE49-F238E27FC236}">
                <a16:creationId xmlns:a16="http://schemas.microsoft.com/office/drawing/2014/main" id="{A0C50686-2E1F-0D49-BBFD-1E7B67723634}"/>
              </a:ext>
            </a:extLst>
          </p:cNvPr>
          <p:cNvSpPr txBox="1"/>
          <p:nvPr/>
        </p:nvSpPr>
        <p:spPr>
          <a:xfrm>
            <a:off x="4287839" y="1026303"/>
            <a:ext cx="265421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770"/>
              </a:spcBef>
              <a:tabLst>
                <a:tab pos="241935" algn="l"/>
              </a:tabLst>
            </a:pPr>
            <a:r>
              <a:rPr lang="es-ES" b="1" spc="-15">
                <a:solidFill>
                  <a:srgbClr val="666666"/>
                </a:solidFill>
                <a:latin typeface="Lato"/>
              </a:rPr>
              <a:t>Master </a:t>
            </a:r>
            <a:r>
              <a:rPr lang="es-ES" b="1" spc="-15" err="1">
                <a:solidFill>
                  <a:srgbClr val="666666"/>
                </a:solidFill>
                <a:latin typeface="Lato"/>
              </a:rPr>
              <a:t>Nodes</a:t>
            </a:r>
            <a:endParaRPr lang="es-ES" b="1" spc="-15">
              <a:solidFill>
                <a:srgbClr val="666666"/>
              </a:solidFill>
              <a:latin typeface="Lato"/>
            </a:endParaRPr>
          </a:p>
        </p:txBody>
      </p:sp>
      <p:sp>
        <p:nvSpPr>
          <p:cNvPr id="57" name="object 3">
            <a:extLst>
              <a:ext uri="{FF2B5EF4-FFF2-40B4-BE49-F238E27FC236}">
                <a16:creationId xmlns:a16="http://schemas.microsoft.com/office/drawing/2014/main" id="{E7C3464E-9598-E14D-8C81-705D5C37037D}"/>
              </a:ext>
            </a:extLst>
          </p:cNvPr>
          <p:cNvSpPr txBox="1"/>
          <p:nvPr/>
        </p:nvSpPr>
        <p:spPr>
          <a:xfrm>
            <a:off x="4211580" y="1425709"/>
            <a:ext cx="4246620" cy="32034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Kubernetes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master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is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responsible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for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maintaining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desired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state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for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your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cluster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.</a:t>
            </a:r>
          </a:p>
          <a:p>
            <a:pPr marL="241300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Control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Plane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consists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of a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collection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of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processes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running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on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your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cluster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:</a:t>
            </a:r>
          </a:p>
          <a:p>
            <a:pPr marL="698500" lvl="1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z="1600" spc="-15">
                <a:solidFill>
                  <a:srgbClr val="666666"/>
                </a:solidFill>
                <a:latin typeface="Lato"/>
              </a:rPr>
              <a:t>Api Server</a:t>
            </a:r>
          </a:p>
          <a:p>
            <a:pPr marL="698500" lvl="1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z="1600" spc="-15" err="1">
                <a:solidFill>
                  <a:srgbClr val="666666"/>
                </a:solidFill>
                <a:latin typeface="Lato"/>
              </a:rPr>
              <a:t>Scheduler</a:t>
            </a:r>
            <a:endParaRPr lang="es-ES" sz="1600" spc="-15">
              <a:solidFill>
                <a:srgbClr val="666666"/>
              </a:solidFill>
              <a:latin typeface="Lato"/>
            </a:endParaRPr>
          </a:p>
          <a:p>
            <a:pPr marL="698500" lvl="1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z="1600" spc="-15" err="1">
                <a:solidFill>
                  <a:srgbClr val="666666"/>
                </a:solidFill>
                <a:latin typeface="Lato"/>
              </a:rPr>
              <a:t>Controller</a:t>
            </a:r>
            <a:endParaRPr lang="es-ES" sz="1600" spc="-15">
              <a:solidFill>
                <a:srgbClr val="666666"/>
              </a:solidFill>
              <a:latin typeface="Lato"/>
            </a:endParaRPr>
          </a:p>
          <a:p>
            <a:pPr marL="241300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It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can be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deployed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multiple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Master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Nodes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for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High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Availability</a:t>
            </a:r>
            <a:r>
              <a:rPr lang="es-ES" spc="-15">
                <a:solidFill>
                  <a:srgbClr val="666666"/>
                </a:solidFill>
                <a:latin typeface="Lato"/>
              </a:rPr>
              <a:t>.</a:t>
            </a:r>
          </a:p>
        </p:txBody>
      </p:sp>
      <p:sp>
        <p:nvSpPr>
          <p:cNvPr id="63" name="object 3">
            <a:extLst>
              <a:ext uri="{FF2B5EF4-FFF2-40B4-BE49-F238E27FC236}">
                <a16:creationId xmlns:a16="http://schemas.microsoft.com/office/drawing/2014/main" id="{7E3F925F-ABDC-0644-BADD-22C93BEFAEC4}"/>
              </a:ext>
            </a:extLst>
          </p:cNvPr>
          <p:cNvSpPr txBox="1"/>
          <p:nvPr/>
        </p:nvSpPr>
        <p:spPr>
          <a:xfrm>
            <a:off x="6050748" y="3003994"/>
            <a:ext cx="1704080" cy="6078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0" lvl="1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z="1600" spc="-15" err="1">
                <a:solidFill>
                  <a:srgbClr val="666666"/>
                </a:solidFill>
                <a:latin typeface="Lato"/>
              </a:rPr>
              <a:t>Kubelet</a:t>
            </a:r>
            <a:endParaRPr lang="es-ES" sz="1600" spc="-15">
              <a:solidFill>
                <a:srgbClr val="666666"/>
              </a:solidFill>
              <a:latin typeface="Lato"/>
            </a:endParaRPr>
          </a:p>
          <a:p>
            <a:pPr marL="698500" lvl="1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z="1600" spc="-15" err="1">
                <a:solidFill>
                  <a:srgbClr val="666666"/>
                </a:solidFill>
                <a:latin typeface="Lato"/>
              </a:rPr>
              <a:t>Kube</a:t>
            </a:r>
            <a:r>
              <a:rPr lang="es-ES" sz="1600" spc="-15">
                <a:solidFill>
                  <a:srgbClr val="666666"/>
                </a:solidFill>
                <a:latin typeface="Lato"/>
              </a:rPr>
              <a:t>-proxy</a:t>
            </a:r>
          </a:p>
        </p:txBody>
      </p:sp>
    </p:spTree>
    <p:extLst>
      <p:ext uri="{BB962C8B-B14F-4D97-AF65-F5344CB8AC3E}">
        <p14:creationId xmlns:p14="http://schemas.microsoft.com/office/powerpoint/2010/main" val="1207951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bject 14">
            <a:extLst>
              <a:ext uri="{FF2B5EF4-FFF2-40B4-BE49-F238E27FC236}">
                <a16:creationId xmlns:a16="http://schemas.microsoft.com/office/drawing/2014/main" id="{622FD000-BFFC-844D-82D1-3B9293750080}"/>
              </a:ext>
            </a:extLst>
          </p:cNvPr>
          <p:cNvSpPr/>
          <p:nvPr/>
        </p:nvSpPr>
        <p:spPr>
          <a:xfrm>
            <a:off x="2971800" y="2144395"/>
            <a:ext cx="1045844" cy="1834514"/>
          </a:xfrm>
          <a:custGeom>
            <a:avLst/>
            <a:gdLst/>
            <a:ahLst/>
            <a:cxnLst/>
            <a:rect l="l" t="t" r="r" b="b"/>
            <a:pathLst>
              <a:path w="1045845" h="1834514">
                <a:moveTo>
                  <a:pt x="1045497" y="1834188"/>
                </a:moveTo>
                <a:lnTo>
                  <a:pt x="0" y="1834188"/>
                </a:lnTo>
                <a:lnTo>
                  <a:pt x="0" y="0"/>
                </a:lnTo>
                <a:lnTo>
                  <a:pt x="1045497" y="0"/>
                </a:lnTo>
                <a:lnTo>
                  <a:pt x="1045497" y="1834188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14">
            <a:extLst>
              <a:ext uri="{FF2B5EF4-FFF2-40B4-BE49-F238E27FC236}">
                <a16:creationId xmlns:a16="http://schemas.microsoft.com/office/drawing/2014/main" id="{A4379C4F-F7F5-4146-B954-FAE0796C15A4}"/>
              </a:ext>
            </a:extLst>
          </p:cNvPr>
          <p:cNvSpPr/>
          <p:nvPr/>
        </p:nvSpPr>
        <p:spPr>
          <a:xfrm>
            <a:off x="2916556" y="2185036"/>
            <a:ext cx="1045844" cy="1834514"/>
          </a:xfrm>
          <a:custGeom>
            <a:avLst/>
            <a:gdLst/>
            <a:ahLst/>
            <a:cxnLst/>
            <a:rect l="l" t="t" r="r" b="b"/>
            <a:pathLst>
              <a:path w="1045845" h="1834514">
                <a:moveTo>
                  <a:pt x="1045497" y="1834188"/>
                </a:moveTo>
                <a:lnTo>
                  <a:pt x="0" y="1834188"/>
                </a:lnTo>
                <a:lnTo>
                  <a:pt x="0" y="0"/>
                </a:lnTo>
                <a:lnTo>
                  <a:pt x="1045497" y="0"/>
                </a:lnTo>
                <a:lnTo>
                  <a:pt x="1045497" y="1834188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98" y="298236"/>
            <a:ext cx="5441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30">
                <a:solidFill>
                  <a:srgbClr val="01569A"/>
                </a:solidFill>
                <a:latin typeface="Arial"/>
                <a:cs typeface="Arial"/>
              </a:rPr>
              <a:t>Kubernetes</a:t>
            </a:r>
            <a:r>
              <a:rPr sz="3600" b="1" spc="-185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sz="3600" b="1" spc="35">
                <a:solidFill>
                  <a:srgbClr val="01569A"/>
                </a:solidFill>
                <a:latin typeface="Arial"/>
                <a:cs typeface="Arial"/>
              </a:rPr>
              <a:t>Architecture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4" name="object 4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58719" y="2220578"/>
            <a:ext cx="1045844" cy="1834514"/>
          </a:xfrm>
          <a:custGeom>
            <a:avLst/>
            <a:gdLst/>
            <a:ahLst/>
            <a:cxnLst/>
            <a:rect l="l" t="t" r="r" b="b"/>
            <a:pathLst>
              <a:path w="1045845" h="1834514">
                <a:moveTo>
                  <a:pt x="1045497" y="1834188"/>
                </a:moveTo>
                <a:lnTo>
                  <a:pt x="0" y="1834188"/>
                </a:lnTo>
                <a:lnTo>
                  <a:pt x="0" y="0"/>
                </a:lnTo>
                <a:lnTo>
                  <a:pt x="1045497" y="0"/>
                </a:lnTo>
                <a:lnTo>
                  <a:pt x="1045497" y="1834188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06610" y="2337879"/>
            <a:ext cx="748665" cy="1332230"/>
          </a:xfrm>
          <a:custGeom>
            <a:avLst/>
            <a:gdLst/>
            <a:ahLst/>
            <a:cxnLst/>
            <a:rect l="l" t="t" r="r" b="b"/>
            <a:pathLst>
              <a:path w="748664" h="1332229">
                <a:moveTo>
                  <a:pt x="748195" y="1094663"/>
                </a:moveTo>
                <a:lnTo>
                  <a:pt x="727075" y="1055192"/>
                </a:lnTo>
                <a:lnTo>
                  <a:pt x="700722" y="1047216"/>
                </a:lnTo>
                <a:lnTo>
                  <a:pt x="47447" y="1047216"/>
                </a:lnTo>
                <a:lnTo>
                  <a:pt x="28968" y="1050950"/>
                </a:lnTo>
                <a:lnTo>
                  <a:pt x="13893" y="1061123"/>
                </a:lnTo>
                <a:lnTo>
                  <a:pt x="3733" y="1076198"/>
                </a:lnTo>
                <a:lnTo>
                  <a:pt x="0" y="1094663"/>
                </a:lnTo>
                <a:lnTo>
                  <a:pt x="0" y="1284465"/>
                </a:lnTo>
                <a:lnTo>
                  <a:pt x="3733" y="1302931"/>
                </a:lnTo>
                <a:lnTo>
                  <a:pt x="13893" y="1318018"/>
                </a:lnTo>
                <a:lnTo>
                  <a:pt x="28968" y="1328191"/>
                </a:lnTo>
                <a:lnTo>
                  <a:pt x="47447" y="1331925"/>
                </a:lnTo>
                <a:lnTo>
                  <a:pt x="700722" y="1331925"/>
                </a:lnTo>
                <a:lnTo>
                  <a:pt x="719201" y="1328191"/>
                </a:lnTo>
                <a:lnTo>
                  <a:pt x="734301" y="1318018"/>
                </a:lnTo>
                <a:lnTo>
                  <a:pt x="744474" y="1302931"/>
                </a:lnTo>
                <a:lnTo>
                  <a:pt x="748195" y="1284465"/>
                </a:lnTo>
                <a:lnTo>
                  <a:pt x="748195" y="1094663"/>
                </a:lnTo>
                <a:close/>
              </a:path>
              <a:path w="748664" h="1332229">
                <a:moveTo>
                  <a:pt x="748195" y="742391"/>
                </a:moveTo>
                <a:lnTo>
                  <a:pt x="727075" y="702919"/>
                </a:lnTo>
                <a:lnTo>
                  <a:pt x="700722" y="694944"/>
                </a:lnTo>
                <a:lnTo>
                  <a:pt x="47447" y="694944"/>
                </a:lnTo>
                <a:lnTo>
                  <a:pt x="28968" y="698677"/>
                </a:lnTo>
                <a:lnTo>
                  <a:pt x="13893" y="708850"/>
                </a:lnTo>
                <a:lnTo>
                  <a:pt x="3733" y="723925"/>
                </a:lnTo>
                <a:lnTo>
                  <a:pt x="0" y="742391"/>
                </a:lnTo>
                <a:lnTo>
                  <a:pt x="0" y="932192"/>
                </a:lnTo>
                <a:lnTo>
                  <a:pt x="3733" y="950658"/>
                </a:lnTo>
                <a:lnTo>
                  <a:pt x="13893" y="965746"/>
                </a:lnTo>
                <a:lnTo>
                  <a:pt x="28968" y="975918"/>
                </a:lnTo>
                <a:lnTo>
                  <a:pt x="47447" y="979639"/>
                </a:lnTo>
                <a:lnTo>
                  <a:pt x="700722" y="979639"/>
                </a:lnTo>
                <a:lnTo>
                  <a:pt x="719201" y="975918"/>
                </a:lnTo>
                <a:lnTo>
                  <a:pt x="734301" y="965746"/>
                </a:lnTo>
                <a:lnTo>
                  <a:pt x="744474" y="950658"/>
                </a:lnTo>
                <a:lnTo>
                  <a:pt x="748195" y="932192"/>
                </a:lnTo>
                <a:lnTo>
                  <a:pt x="748195" y="742391"/>
                </a:lnTo>
                <a:close/>
              </a:path>
              <a:path w="748664" h="1332229">
                <a:moveTo>
                  <a:pt x="748195" y="390144"/>
                </a:moveTo>
                <a:lnTo>
                  <a:pt x="727075" y="350647"/>
                </a:lnTo>
                <a:lnTo>
                  <a:pt x="700722" y="342671"/>
                </a:lnTo>
                <a:lnTo>
                  <a:pt x="47447" y="342671"/>
                </a:lnTo>
                <a:lnTo>
                  <a:pt x="28968" y="346405"/>
                </a:lnTo>
                <a:lnTo>
                  <a:pt x="13893" y="356577"/>
                </a:lnTo>
                <a:lnTo>
                  <a:pt x="3733" y="371665"/>
                </a:lnTo>
                <a:lnTo>
                  <a:pt x="0" y="390144"/>
                </a:lnTo>
                <a:lnTo>
                  <a:pt x="0" y="579920"/>
                </a:lnTo>
                <a:lnTo>
                  <a:pt x="3733" y="598398"/>
                </a:lnTo>
                <a:lnTo>
                  <a:pt x="13893" y="613486"/>
                </a:lnTo>
                <a:lnTo>
                  <a:pt x="28968" y="623646"/>
                </a:lnTo>
                <a:lnTo>
                  <a:pt x="47447" y="627367"/>
                </a:lnTo>
                <a:lnTo>
                  <a:pt x="700722" y="627367"/>
                </a:lnTo>
                <a:lnTo>
                  <a:pt x="719201" y="623646"/>
                </a:lnTo>
                <a:lnTo>
                  <a:pt x="734301" y="613486"/>
                </a:lnTo>
                <a:lnTo>
                  <a:pt x="744474" y="598398"/>
                </a:lnTo>
                <a:lnTo>
                  <a:pt x="748195" y="579920"/>
                </a:lnTo>
                <a:lnTo>
                  <a:pt x="748195" y="390144"/>
                </a:lnTo>
                <a:close/>
              </a:path>
              <a:path w="748664" h="1332229">
                <a:moveTo>
                  <a:pt x="748195" y="47447"/>
                </a:moveTo>
                <a:lnTo>
                  <a:pt x="727075" y="7975"/>
                </a:lnTo>
                <a:lnTo>
                  <a:pt x="700722" y="0"/>
                </a:lnTo>
                <a:lnTo>
                  <a:pt x="47447" y="0"/>
                </a:lnTo>
                <a:lnTo>
                  <a:pt x="28968" y="3721"/>
                </a:lnTo>
                <a:lnTo>
                  <a:pt x="13893" y="13893"/>
                </a:lnTo>
                <a:lnTo>
                  <a:pt x="3733" y="28981"/>
                </a:lnTo>
                <a:lnTo>
                  <a:pt x="0" y="47447"/>
                </a:lnTo>
                <a:lnTo>
                  <a:pt x="0" y="237248"/>
                </a:lnTo>
                <a:lnTo>
                  <a:pt x="3733" y="255714"/>
                </a:lnTo>
                <a:lnTo>
                  <a:pt x="13893" y="270802"/>
                </a:lnTo>
                <a:lnTo>
                  <a:pt x="28968" y="280962"/>
                </a:lnTo>
                <a:lnTo>
                  <a:pt x="47447" y="284695"/>
                </a:lnTo>
                <a:lnTo>
                  <a:pt x="700722" y="284695"/>
                </a:lnTo>
                <a:lnTo>
                  <a:pt x="719201" y="280962"/>
                </a:lnTo>
                <a:lnTo>
                  <a:pt x="734301" y="270802"/>
                </a:lnTo>
                <a:lnTo>
                  <a:pt x="744474" y="255714"/>
                </a:lnTo>
                <a:lnTo>
                  <a:pt x="748195" y="237248"/>
                </a:lnTo>
                <a:lnTo>
                  <a:pt x="748195" y="47447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58719" y="2220578"/>
            <a:ext cx="1045844" cy="183451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270510" marR="264160" algn="ctr">
              <a:lnSpc>
                <a:spcPts val="2700"/>
              </a:lnSpc>
              <a:spcBef>
                <a:spcPts val="165"/>
              </a:spcBef>
            </a:pPr>
            <a:r>
              <a:rPr sz="800" b="1">
                <a:solidFill>
                  <a:srgbClr val="666666"/>
                </a:solidFill>
                <a:latin typeface="Arial"/>
                <a:cs typeface="Arial"/>
              </a:rPr>
              <a:t>API</a:t>
            </a:r>
            <a:r>
              <a:rPr sz="800" b="1" spc="-7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800" b="1" spc="-20">
                <a:solidFill>
                  <a:srgbClr val="666666"/>
                </a:solidFill>
                <a:latin typeface="Arial"/>
                <a:cs typeface="Arial"/>
              </a:rPr>
              <a:t>Server </a:t>
            </a:r>
            <a:r>
              <a:rPr sz="800" b="1" spc="-1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800" b="1" spc="-25">
                <a:solidFill>
                  <a:srgbClr val="666666"/>
                </a:solidFill>
                <a:latin typeface="Arial"/>
                <a:cs typeface="Arial"/>
              </a:rPr>
              <a:t>Scheduler</a:t>
            </a:r>
            <a:endParaRPr sz="800">
              <a:latin typeface="Arial"/>
              <a:cs typeface="Arial"/>
            </a:endParaRPr>
          </a:p>
          <a:p>
            <a:pPr marL="288925" marR="282575" algn="ctr">
              <a:lnSpc>
                <a:spcPts val="2770"/>
              </a:lnSpc>
              <a:spcBef>
                <a:spcPts val="15"/>
              </a:spcBef>
            </a:pPr>
            <a:r>
              <a:rPr sz="800" b="1" spc="-15">
                <a:solidFill>
                  <a:srgbClr val="666666"/>
                </a:solidFill>
                <a:latin typeface="Arial"/>
                <a:cs typeface="Arial"/>
              </a:rPr>
              <a:t>Controller  etcd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09711" y="2877319"/>
            <a:ext cx="687070" cy="671830"/>
          </a:xfrm>
          <a:custGeom>
            <a:avLst/>
            <a:gdLst/>
            <a:ahLst/>
            <a:cxnLst/>
            <a:rect l="l" t="t" r="r" b="b"/>
            <a:pathLst>
              <a:path w="687069" h="671829">
                <a:moveTo>
                  <a:pt x="343499" y="671398"/>
                </a:moveTo>
                <a:lnTo>
                  <a:pt x="296888" y="668334"/>
                </a:lnTo>
                <a:lnTo>
                  <a:pt x="252183" y="659407"/>
                </a:lnTo>
                <a:lnTo>
                  <a:pt x="209793" y="645017"/>
                </a:lnTo>
                <a:lnTo>
                  <a:pt x="170128" y="625565"/>
                </a:lnTo>
                <a:lnTo>
                  <a:pt x="133597" y="601450"/>
                </a:lnTo>
                <a:lnTo>
                  <a:pt x="100608" y="573073"/>
                </a:lnTo>
                <a:lnTo>
                  <a:pt x="71572" y="540834"/>
                </a:lnTo>
                <a:lnTo>
                  <a:pt x="46897" y="505132"/>
                </a:lnTo>
                <a:lnTo>
                  <a:pt x="26993" y="466367"/>
                </a:lnTo>
                <a:lnTo>
                  <a:pt x="12270" y="424940"/>
                </a:lnTo>
                <a:lnTo>
                  <a:pt x="3135" y="381251"/>
                </a:lnTo>
                <a:lnTo>
                  <a:pt x="0" y="335699"/>
                </a:lnTo>
                <a:lnTo>
                  <a:pt x="3135" y="290147"/>
                </a:lnTo>
                <a:lnTo>
                  <a:pt x="12270" y="246457"/>
                </a:lnTo>
                <a:lnTo>
                  <a:pt x="26993" y="205030"/>
                </a:lnTo>
                <a:lnTo>
                  <a:pt x="46897" y="166266"/>
                </a:lnTo>
                <a:lnTo>
                  <a:pt x="71572" y="130564"/>
                </a:lnTo>
                <a:lnTo>
                  <a:pt x="100608" y="98324"/>
                </a:lnTo>
                <a:lnTo>
                  <a:pt x="133597" y="69947"/>
                </a:lnTo>
                <a:lnTo>
                  <a:pt x="170128" y="45833"/>
                </a:lnTo>
                <a:lnTo>
                  <a:pt x="209793" y="26381"/>
                </a:lnTo>
                <a:lnTo>
                  <a:pt x="252183" y="11991"/>
                </a:lnTo>
                <a:lnTo>
                  <a:pt x="296888" y="3064"/>
                </a:lnTo>
                <a:lnTo>
                  <a:pt x="343499" y="0"/>
                </a:lnTo>
                <a:lnTo>
                  <a:pt x="397559" y="4182"/>
                </a:lnTo>
                <a:lnTo>
                  <a:pt x="449800" y="16480"/>
                </a:lnTo>
                <a:lnTo>
                  <a:pt x="499300" y="36520"/>
                </a:lnTo>
                <a:lnTo>
                  <a:pt x="545137" y="63926"/>
                </a:lnTo>
                <a:lnTo>
                  <a:pt x="586388" y="98324"/>
                </a:lnTo>
                <a:lnTo>
                  <a:pt x="621589" y="138638"/>
                </a:lnTo>
                <a:lnTo>
                  <a:pt x="649632" y="183435"/>
                </a:lnTo>
                <a:lnTo>
                  <a:pt x="670136" y="231814"/>
                </a:lnTo>
                <a:lnTo>
                  <a:pt x="682719" y="282870"/>
                </a:lnTo>
                <a:lnTo>
                  <a:pt x="686998" y="335699"/>
                </a:lnTo>
                <a:lnTo>
                  <a:pt x="683862" y="381251"/>
                </a:lnTo>
                <a:lnTo>
                  <a:pt x="674728" y="424940"/>
                </a:lnTo>
                <a:lnTo>
                  <a:pt x="660004" y="466367"/>
                </a:lnTo>
                <a:lnTo>
                  <a:pt x="640100" y="505132"/>
                </a:lnTo>
                <a:lnTo>
                  <a:pt x="615426" y="540834"/>
                </a:lnTo>
                <a:lnTo>
                  <a:pt x="586390" y="573073"/>
                </a:lnTo>
                <a:lnTo>
                  <a:pt x="553401" y="601450"/>
                </a:lnTo>
                <a:lnTo>
                  <a:pt x="516870" y="625565"/>
                </a:lnTo>
                <a:lnTo>
                  <a:pt x="477204" y="645017"/>
                </a:lnTo>
                <a:lnTo>
                  <a:pt x="434815" y="659407"/>
                </a:lnTo>
                <a:lnTo>
                  <a:pt x="390110" y="668334"/>
                </a:lnTo>
                <a:lnTo>
                  <a:pt x="343499" y="671398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912264" y="3103733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>
                <a:solidFill>
                  <a:srgbClr val="FFFFFF"/>
                </a:solidFill>
                <a:latin typeface="Arial"/>
                <a:cs typeface="Arial"/>
              </a:rPr>
              <a:t>API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43523" y="2144395"/>
            <a:ext cx="687070" cy="671830"/>
          </a:xfrm>
          <a:custGeom>
            <a:avLst/>
            <a:gdLst/>
            <a:ahLst/>
            <a:cxnLst/>
            <a:rect l="l" t="t" r="r" b="b"/>
            <a:pathLst>
              <a:path w="687069" h="671830">
                <a:moveTo>
                  <a:pt x="343499" y="671398"/>
                </a:moveTo>
                <a:lnTo>
                  <a:pt x="296888" y="668334"/>
                </a:lnTo>
                <a:lnTo>
                  <a:pt x="252184" y="659407"/>
                </a:lnTo>
                <a:lnTo>
                  <a:pt x="209794" y="645017"/>
                </a:lnTo>
                <a:lnTo>
                  <a:pt x="170129" y="625565"/>
                </a:lnTo>
                <a:lnTo>
                  <a:pt x="133598" y="601450"/>
                </a:lnTo>
                <a:lnTo>
                  <a:pt x="100609" y="573073"/>
                </a:lnTo>
                <a:lnTo>
                  <a:pt x="71573" y="540834"/>
                </a:lnTo>
                <a:lnTo>
                  <a:pt x="46898" y="505132"/>
                </a:lnTo>
                <a:lnTo>
                  <a:pt x="26994" y="466367"/>
                </a:lnTo>
                <a:lnTo>
                  <a:pt x="12270" y="424940"/>
                </a:lnTo>
                <a:lnTo>
                  <a:pt x="3135" y="381251"/>
                </a:lnTo>
                <a:lnTo>
                  <a:pt x="0" y="335699"/>
                </a:lnTo>
                <a:lnTo>
                  <a:pt x="3135" y="290146"/>
                </a:lnTo>
                <a:lnTo>
                  <a:pt x="12270" y="246456"/>
                </a:lnTo>
                <a:lnTo>
                  <a:pt x="26994" y="205029"/>
                </a:lnTo>
                <a:lnTo>
                  <a:pt x="46898" y="166265"/>
                </a:lnTo>
                <a:lnTo>
                  <a:pt x="71573" y="130563"/>
                </a:lnTo>
                <a:lnTo>
                  <a:pt x="100609" y="98323"/>
                </a:lnTo>
                <a:lnTo>
                  <a:pt x="133598" y="69947"/>
                </a:lnTo>
                <a:lnTo>
                  <a:pt x="170129" y="45832"/>
                </a:lnTo>
                <a:lnTo>
                  <a:pt x="209794" y="26380"/>
                </a:lnTo>
                <a:lnTo>
                  <a:pt x="252184" y="11991"/>
                </a:lnTo>
                <a:lnTo>
                  <a:pt x="296888" y="3064"/>
                </a:lnTo>
                <a:lnTo>
                  <a:pt x="343499" y="0"/>
                </a:lnTo>
                <a:lnTo>
                  <a:pt x="397559" y="4181"/>
                </a:lnTo>
                <a:lnTo>
                  <a:pt x="449800" y="16478"/>
                </a:lnTo>
                <a:lnTo>
                  <a:pt x="499301" y="36516"/>
                </a:lnTo>
                <a:lnTo>
                  <a:pt x="545139" y="63923"/>
                </a:lnTo>
                <a:lnTo>
                  <a:pt x="586391" y="98324"/>
                </a:lnTo>
                <a:lnTo>
                  <a:pt x="621590" y="138639"/>
                </a:lnTo>
                <a:lnTo>
                  <a:pt x="649633" y="183435"/>
                </a:lnTo>
                <a:lnTo>
                  <a:pt x="670137" y="231812"/>
                </a:lnTo>
                <a:lnTo>
                  <a:pt x="682719" y="282867"/>
                </a:lnTo>
                <a:lnTo>
                  <a:pt x="686998" y="335699"/>
                </a:lnTo>
                <a:lnTo>
                  <a:pt x="683862" y="381251"/>
                </a:lnTo>
                <a:lnTo>
                  <a:pt x="674728" y="424940"/>
                </a:lnTo>
                <a:lnTo>
                  <a:pt x="660004" y="466367"/>
                </a:lnTo>
                <a:lnTo>
                  <a:pt x="640100" y="505132"/>
                </a:lnTo>
                <a:lnTo>
                  <a:pt x="615426" y="540834"/>
                </a:lnTo>
                <a:lnTo>
                  <a:pt x="586390" y="573073"/>
                </a:lnTo>
                <a:lnTo>
                  <a:pt x="553401" y="601450"/>
                </a:lnTo>
                <a:lnTo>
                  <a:pt x="516870" y="625565"/>
                </a:lnTo>
                <a:lnTo>
                  <a:pt x="477204" y="645017"/>
                </a:lnTo>
                <a:lnTo>
                  <a:pt x="434815" y="659407"/>
                </a:lnTo>
                <a:lnTo>
                  <a:pt x="390110" y="668334"/>
                </a:lnTo>
                <a:lnTo>
                  <a:pt x="343499" y="671398"/>
                </a:lnTo>
                <a:close/>
              </a:path>
            </a:pathLst>
          </a:custGeom>
          <a:solidFill>
            <a:srgbClr val="9EC4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97057" y="2370815"/>
            <a:ext cx="180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>
                <a:solidFill>
                  <a:srgbClr val="FFFFFF"/>
                </a:solidFill>
                <a:latin typeface="Arial"/>
                <a:cs typeface="Arial"/>
              </a:rPr>
              <a:t>UI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43523" y="3684542"/>
            <a:ext cx="687070" cy="671830"/>
          </a:xfrm>
          <a:custGeom>
            <a:avLst/>
            <a:gdLst/>
            <a:ahLst/>
            <a:cxnLst/>
            <a:rect l="l" t="t" r="r" b="b"/>
            <a:pathLst>
              <a:path w="687069" h="671829">
                <a:moveTo>
                  <a:pt x="343499" y="671398"/>
                </a:moveTo>
                <a:lnTo>
                  <a:pt x="296888" y="668334"/>
                </a:lnTo>
                <a:lnTo>
                  <a:pt x="252184" y="659407"/>
                </a:lnTo>
                <a:lnTo>
                  <a:pt x="209794" y="645017"/>
                </a:lnTo>
                <a:lnTo>
                  <a:pt x="170129" y="625565"/>
                </a:lnTo>
                <a:lnTo>
                  <a:pt x="133598" y="601450"/>
                </a:lnTo>
                <a:lnTo>
                  <a:pt x="100609" y="573073"/>
                </a:lnTo>
                <a:lnTo>
                  <a:pt x="71573" y="540834"/>
                </a:lnTo>
                <a:lnTo>
                  <a:pt x="46898" y="505132"/>
                </a:lnTo>
                <a:lnTo>
                  <a:pt x="26994" y="466367"/>
                </a:lnTo>
                <a:lnTo>
                  <a:pt x="12270" y="424940"/>
                </a:lnTo>
                <a:lnTo>
                  <a:pt x="3135" y="381251"/>
                </a:lnTo>
                <a:lnTo>
                  <a:pt x="0" y="335699"/>
                </a:lnTo>
                <a:lnTo>
                  <a:pt x="3135" y="290147"/>
                </a:lnTo>
                <a:lnTo>
                  <a:pt x="12270" y="246457"/>
                </a:lnTo>
                <a:lnTo>
                  <a:pt x="26994" y="205030"/>
                </a:lnTo>
                <a:lnTo>
                  <a:pt x="46898" y="166266"/>
                </a:lnTo>
                <a:lnTo>
                  <a:pt x="71573" y="130564"/>
                </a:lnTo>
                <a:lnTo>
                  <a:pt x="100609" y="98324"/>
                </a:lnTo>
                <a:lnTo>
                  <a:pt x="133598" y="69947"/>
                </a:lnTo>
                <a:lnTo>
                  <a:pt x="170129" y="45833"/>
                </a:lnTo>
                <a:lnTo>
                  <a:pt x="209794" y="26381"/>
                </a:lnTo>
                <a:lnTo>
                  <a:pt x="252184" y="11991"/>
                </a:lnTo>
                <a:lnTo>
                  <a:pt x="296888" y="3064"/>
                </a:lnTo>
                <a:lnTo>
                  <a:pt x="343499" y="0"/>
                </a:lnTo>
                <a:lnTo>
                  <a:pt x="397559" y="4182"/>
                </a:lnTo>
                <a:lnTo>
                  <a:pt x="449800" y="16480"/>
                </a:lnTo>
                <a:lnTo>
                  <a:pt x="499301" y="36520"/>
                </a:lnTo>
                <a:lnTo>
                  <a:pt x="545139" y="63926"/>
                </a:lnTo>
                <a:lnTo>
                  <a:pt x="586391" y="98324"/>
                </a:lnTo>
                <a:lnTo>
                  <a:pt x="621590" y="138647"/>
                </a:lnTo>
                <a:lnTo>
                  <a:pt x="649633" y="183446"/>
                </a:lnTo>
                <a:lnTo>
                  <a:pt x="670137" y="231821"/>
                </a:lnTo>
                <a:lnTo>
                  <a:pt x="682719" y="282872"/>
                </a:lnTo>
                <a:lnTo>
                  <a:pt x="686998" y="335699"/>
                </a:lnTo>
                <a:lnTo>
                  <a:pt x="683862" y="381251"/>
                </a:lnTo>
                <a:lnTo>
                  <a:pt x="674728" y="424940"/>
                </a:lnTo>
                <a:lnTo>
                  <a:pt x="660004" y="466367"/>
                </a:lnTo>
                <a:lnTo>
                  <a:pt x="640100" y="505132"/>
                </a:lnTo>
                <a:lnTo>
                  <a:pt x="615426" y="540834"/>
                </a:lnTo>
                <a:lnTo>
                  <a:pt x="586390" y="573073"/>
                </a:lnTo>
                <a:lnTo>
                  <a:pt x="553401" y="601450"/>
                </a:lnTo>
                <a:lnTo>
                  <a:pt x="516870" y="625565"/>
                </a:lnTo>
                <a:lnTo>
                  <a:pt x="477204" y="645017"/>
                </a:lnTo>
                <a:lnTo>
                  <a:pt x="434815" y="659407"/>
                </a:lnTo>
                <a:lnTo>
                  <a:pt x="390110" y="668334"/>
                </a:lnTo>
                <a:lnTo>
                  <a:pt x="343499" y="671398"/>
                </a:lnTo>
                <a:close/>
              </a:path>
            </a:pathLst>
          </a:custGeom>
          <a:solidFill>
            <a:srgbClr val="9EC4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058957" y="3910966"/>
            <a:ext cx="256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0">
                <a:solidFill>
                  <a:srgbClr val="FFFFFF"/>
                </a:solidFill>
                <a:latin typeface="Arial"/>
                <a:cs typeface="Arial"/>
              </a:rPr>
              <a:t>CLI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514149" y="2754944"/>
            <a:ext cx="212090" cy="973455"/>
            <a:chOff x="1514149" y="2754944"/>
            <a:chExt cx="212090" cy="973455"/>
          </a:xfrm>
        </p:grpSpPr>
        <p:sp>
          <p:nvSpPr>
            <p:cNvPr id="35" name="object 35"/>
            <p:cNvSpPr/>
            <p:nvPr/>
          </p:nvSpPr>
          <p:spPr>
            <a:xfrm>
              <a:off x="1514149" y="3525617"/>
              <a:ext cx="211799" cy="2022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15221" y="2754944"/>
              <a:ext cx="209699" cy="2023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2473360" y="3133493"/>
            <a:ext cx="285115" cy="159385"/>
          </a:xfrm>
          <a:custGeom>
            <a:avLst/>
            <a:gdLst/>
            <a:ahLst/>
            <a:cxnLst/>
            <a:rect l="l" t="t" r="r" b="b"/>
            <a:pathLst>
              <a:path w="285114" h="159385">
                <a:moveTo>
                  <a:pt x="205359" y="159299"/>
                </a:moveTo>
                <a:lnTo>
                  <a:pt x="205359" y="119474"/>
                </a:lnTo>
                <a:lnTo>
                  <a:pt x="79659" y="119474"/>
                </a:lnTo>
                <a:lnTo>
                  <a:pt x="79659" y="159299"/>
                </a:lnTo>
                <a:lnTo>
                  <a:pt x="0" y="79649"/>
                </a:lnTo>
                <a:lnTo>
                  <a:pt x="79659" y="0"/>
                </a:lnTo>
                <a:lnTo>
                  <a:pt x="79659" y="39824"/>
                </a:lnTo>
                <a:lnTo>
                  <a:pt x="205359" y="39824"/>
                </a:lnTo>
                <a:lnTo>
                  <a:pt x="205359" y="0"/>
                </a:lnTo>
                <a:lnTo>
                  <a:pt x="285009" y="79649"/>
                </a:lnTo>
                <a:lnTo>
                  <a:pt x="205359" y="159299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3">
            <a:extLst>
              <a:ext uri="{FF2B5EF4-FFF2-40B4-BE49-F238E27FC236}">
                <a16:creationId xmlns:a16="http://schemas.microsoft.com/office/drawing/2014/main" id="{A0C50686-2E1F-0D49-BBFD-1E7B67723634}"/>
              </a:ext>
            </a:extLst>
          </p:cNvPr>
          <p:cNvSpPr txBox="1"/>
          <p:nvPr/>
        </p:nvSpPr>
        <p:spPr>
          <a:xfrm>
            <a:off x="4287839" y="1026303"/>
            <a:ext cx="265421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770"/>
              </a:spcBef>
              <a:tabLst>
                <a:tab pos="241935" algn="l"/>
              </a:tabLst>
            </a:pPr>
            <a:r>
              <a:rPr lang="es-ES" b="1" spc="-15" err="1">
                <a:solidFill>
                  <a:srgbClr val="666666"/>
                </a:solidFill>
                <a:latin typeface="Lato"/>
              </a:rPr>
              <a:t>Kube</a:t>
            </a:r>
            <a:r>
              <a:rPr lang="es-ES" b="1" spc="-15">
                <a:solidFill>
                  <a:srgbClr val="666666"/>
                </a:solidFill>
                <a:latin typeface="Lato"/>
              </a:rPr>
              <a:t>-API Server</a:t>
            </a:r>
          </a:p>
        </p:txBody>
      </p:sp>
      <p:sp>
        <p:nvSpPr>
          <p:cNvPr id="57" name="object 3">
            <a:extLst>
              <a:ext uri="{FF2B5EF4-FFF2-40B4-BE49-F238E27FC236}">
                <a16:creationId xmlns:a16="http://schemas.microsoft.com/office/drawing/2014/main" id="{E7C3464E-9598-E14D-8C81-705D5C37037D}"/>
              </a:ext>
            </a:extLst>
          </p:cNvPr>
          <p:cNvSpPr txBox="1"/>
          <p:nvPr/>
        </p:nvSpPr>
        <p:spPr>
          <a:xfrm>
            <a:off x="4211580" y="1425709"/>
            <a:ext cx="4246620" cy="27109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Performs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all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administrative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tasks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through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API server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within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master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node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.</a:t>
            </a:r>
          </a:p>
          <a:p>
            <a:pPr marL="241300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>
                <a:solidFill>
                  <a:srgbClr val="666666"/>
                </a:solidFill>
                <a:latin typeface="Lato"/>
              </a:rPr>
              <a:t>In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this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REST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commands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are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sent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to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API server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which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validates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and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processes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requests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.</a:t>
            </a:r>
          </a:p>
          <a:p>
            <a:pPr marL="241300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After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requesting</a:t>
            </a:r>
            <a:r>
              <a:rPr lang="es-ES" spc="-15">
                <a:solidFill>
                  <a:srgbClr val="666666"/>
                </a:solidFill>
                <a:latin typeface="Lato"/>
              </a:rPr>
              <a:t>,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resulting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state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of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cluster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is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stored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in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distributed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keyvalue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store.</a:t>
            </a:r>
          </a:p>
        </p:txBody>
      </p:sp>
    </p:spTree>
    <p:extLst>
      <p:ext uri="{BB962C8B-B14F-4D97-AF65-F5344CB8AC3E}">
        <p14:creationId xmlns:p14="http://schemas.microsoft.com/office/powerpoint/2010/main" val="840514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bject 14">
            <a:extLst>
              <a:ext uri="{FF2B5EF4-FFF2-40B4-BE49-F238E27FC236}">
                <a16:creationId xmlns:a16="http://schemas.microsoft.com/office/drawing/2014/main" id="{622FD000-BFFC-844D-82D1-3B9293750080}"/>
              </a:ext>
            </a:extLst>
          </p:cNvPr>
          <p:cNvSpPr/>
          <p:nvPr/>
        </p:nvSpPr>
        <p:spPr>
          <a:xfrm>
            <a:off x="2971800" y="2144395"/>
            <a:ext cx="1045844" cy="1834514"/>
          </a:xfrm>
          <a:custGeom>
            <a:avLst/>
            <a:gdLst/>
            <a:ahLst/>
            <a:cxnLst/>
            <a:rect l="l" t="t" r="r" b="b"/>
            <a:pathLst>
              <a:path w="1045845" h="1834514">
                <a:moveTo>
                  <a:pt x="1045497" y="1834188"/>
                </a:moveTo>
                <a:lnTo>
                  <a:pt x="0" y="1834188"/>
                </a:lnTo>
                <a:lnTo>
                  <a:pt x="0" y="0"/>
                </a:lnTo>
                <a:lnTo>
                  <a:pt x="1045497" y="0"/>
                </a:lnTo>
                <a:lnTo>
                  <a:pt x="1045497" y="1834188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14">
            <a:extLst>
              <a:ext uri="{FF2B5EF4-FFF2-40B4-BE49-F238E27FC236}">
                <a16:creationId xmlns:a16="http://schemas.microsoft.com/office/drawing/2014/main" id="{A4379C4F-F7F5-4146-B954-FAE0796C15A4}"/>
              </a:ext>
            </a:extLst>
          </p:cNvPr>
          <p:cNvSpPr/>
          <p:nvPr/>
        </p:nvSpPr>
        <p:spPr>
          <a:xfrm>
            <a:off x="2916556" y="2185036"/>
            <a:ext cx="1045844" cy="1834514"/>
          </a:xfrm>
          <a:custGeom>
            <a:avLst/>
            <a:gdLst/>
            <a:ahLst/>
            <a:cxnLst/>
            <a:rect l="l" t="t" r="r" b="b"/>
            <a:pathLst>
              <a:path w="1045845" h="1834514">
                <a:moveTo>
                  <a:pt x="1045497" y="1834188"/>
                </a:moveTo>
                <a:lnTo>
                  <a:pt x="0" y="1834188"/>
                </a:lnTo>
                <a:lnTo>
                  <a:pt x="0" y="0"/>
                </a:lnTo>
                <a:lnTo>
                  <a:pt x="1045497" y="0"/>
                </a:lnTo>
                <a:lnTo>
                  <a:pt x="1045497" y="1834188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98" y="298236"/>
            <a:ext cx="5441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30">
                <a:solidFill>
                  <a:srgbClr val="01569A"/>
                </a:solidFill>
                <a:latin typeface="Arial"/>
                <a:cs typeface="Arial"/>
              </a:rPr>
              <a:t>Kubernetes</a:t>
            </a:r>
            <a:r>
              <a:rPr sz="3600" b="1" spc="-185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sz="3600" b="1" spc="35">
                <a:solidFill>
                  <a:srgbClr val="01569A"/>
                </a:solidFill>
                <a:latin typeface="Arial"/>
                <a:cs typeface="Arial"/>
              </a:rPr>
              <a:t>Architecture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4" name="object 4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58719" y="2220578"/>
            <a:ext cx="1045844" cy="1834514"/>
          </a:xfrm>
          <a:custGeom>
            <a:avLst/>
            <a:gdLst/>
            <a:ahLst/>
            <a:cxnLst/>
            <a:rect l="l" t="t" r="r" b="b"/>
            <a:pathLst>
              <a:path w="1045845" h="1834514">
                <a:moveTo>
                  <a:pt x="1045497" y="1834188"/>
                </a:moveTo>
                <a:lnTo>
                  <a:pt x="0" y="1834188"/>
                </a:lnTo>
                <a:lnTo>
                  <a:pt x="0" y="0"/>
                </a:lnTo>
                <a:lnTo>
                  <a:pt x="1045497" y="0"/>
                </a:lnTo>
                <a:lnTo>
                  <a:pt x="1045497" y="1834188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06610" y="2337879"/>
            <a:ext cx="748665" cy="1332230"/>
          </a:xfrm>
          <a:custGeom>
            <a:avLst/>
            <a:gdLst/>
            <a:ahLst/>
            <a:cxnLst/>
            <a:rect l="l" t="t" r="r" b="b"/>
            <a:pathLst>
              <a:path w="748664" h="1332229">
                <a:moveTo>
                  <a:pt x="748195" y="1094663"/>
                </a:moveTo>
                <a:lnTo>
                  <a:pt x="727075" y="1055192"/>
                </a:lnTo>
                <a:lnTo>
                  <a:pt x="700722" y="1047216"/>
                </a:lnTo>
                <a:lnTo>
                  <a:pt x="47447" y="1047216"/>
                </a:lnTo>
                <a:lnTo>
                  <a:pt x="28968" y="1050950"/>
                </a:lnTo>
                <a:lnTo>
                  <a:pt x="13893" y="1061123"/>
                </a:lnTo>
                <a:lnTo>
                  <a:pt x="3733" y="1076198"/>
                </a:lnTo>
                <a:lnTo>
                  <a:pt x="0" y="1094663"/>
                </a:lnTo>
                <a:lnTo>
                  <a:pt x="0" y="1284465"/>
                </a:lnTo>
                <a:lnTo>
                  <a:pt x="3733" y="1302931"/>
                </a:lnTo>
                <a:lnTo>
                  <a:pt x="13893" y="1318018"/>
                </a:lnTo>
                <a:lnTo>
                  <a:pt x="28968" y="1328191"/>
                </a:lnTo>
                <a:lnTo>
                  <a:pt x="47447" y="1331925"/>
                </a:lnTo>
                <a:lnTo>
                  <a:pt x="700722" y="1331925"/>
                </a:lnTo>
                <a:lnTo>
                  <a:pt x="719201" y="1328191"/>
                </a:lnTo>
                <a:lnTo>
                  <a:pt x="734301" y="1318018"/>
                </a:lnTo>
                <a:lnTo>
                  <a:pt x="744474" y="1302931"/>
                </a:lnTo>
                <a:lnTo>
                  <a:pt x="748195" y="1284465"/>
                </a:lnTo>
                <a:lnTo>
                  <a:pt x="748195" y="1094663"/>
                </a:lnTo>
                <a:close/>
              </a:path>
              <a:path w="748664" h="1332229">
                <a:moveTo>
                  <a:pt x="748195" y="742391"/>
                </a:moveTo>
                <a:lnTo>
                  <a:pt x="727075" y="702919"/>
                </a:lnTo>
                <a:lnTo>
                  <a:pt x="700722" y="694944"/>
                </a:lnTo>
                <a:lnTo>
                  <a:pt x="47447" y="694944"/>
                </a:lnTo>
                <a:lnTo>
                  <a:pt x="28968" y="698677"/>
                </a:lnTo>
                <a:lnTo>
                  <a:pt x="13893" y="708850"/>
                </a:lnTo>
                <a:lnTo>
                  <a:pt x="3733" y="723925"/>
                </a:lnTo>
                <a:lnTo>
                  <a:pt x="0" y="742391"/>
                </a:lnTo>
                <a:lnTo>
                  <a:pt x="0" y="932192"/>
                </a:lnTo>
                <a:lnTo>
                  <a:pt x="3733" y="950658"/>
                </a:lnTo>
                <a:lnTo>
                  <a:pt x="13893" y="965746"/>
                </a:lnTo>
                <a:lnTo>
                  <a:pt x="28968" y="975918"/>
                </a:lnTo>
                <a:lnTo>
                  <a:pt x="47447" y="979639"/>
                </a:lnTo>
                <a:lnTo>
                  <a:pt x="700722" y="979639"/>
                </a:lnTo>
                <a:lnTo>
                  <a:pt x="719201" y="975918"/>
                </a:lnTo>
                <a:lnTo>
                  <a:pt x="734301" y="965746"/>
                </a:lnTo>
                <a:lnTo>
                  <a:pt x="744474" y="950658"/>
                </a:lnTo>
                <a:lnTo>
                  <a:pt x="748195" y="932192"/>
                </a:lnTo>
                <a:lnTo>
                  <a:pt x="748195" y="742391"/>
                </a:lnTo>
                <a:close/>
              </a:path>
              <a:path w="748664" h="1332229">
                <a:moveTo>
                  <a:pt x="748195" y="390144"/>
                </a:moveTo>
                <a:lnTo>
                  <a:pt x="727075" y="350647"/>
                </a:lnTo>
                <a:lnTo>
                  <a:pt x="700722" y="342671"/>
                </a:lnTo>
                <a:lnTo>
                  <a:pt x="47447" y="342671"/>
                </a:lnTo>
                <a:lnTo>
                  <a:pt x="28968" y="346405"/>
                </a:lnTo>
                <a:lnTo>
                  <a:pt x="13893" y="356577"/>
                </a:lnTo>
                <a:lnTo>
                  <a:pt x="3733" y="371665"/>
                </a:lnTo>
                <a:lnTo>
                  <a:pt x="0" y="390144"/>
                </a:lnTo>
                <a:lnTo>
                  <a:pt x="0" y="579920"/>
                </a:lnTo>
                <a:lnTo>
                  <a:pt x="3733" y="598398"/>
                </a:lnTo>
                <a:lnTo>
                  <a:pt x="13893" y="613486"/>
                </a:lnTo>
                <a:lnTo>
                  <a:pt x="28968" y="623646"/>
                </a:lnTo>
                <a:lnTo>
                  <a:pt x="47447" y="627367"/>
                </a:lnTo>
                <a:lnTo>
                  <a:pt x="700722" y="627367"/>
                </a:lnTo>
                <a:lnTo>
                  <a:pt x="719201" y="623646"/>
                </a:lnTo>
                <a:lnTo>
                  <a:pt x="734301" y="613486"/>
                </a:lnTo>
                <a:lnTo>
                  <a:pt x="744474" y="598398"/>
                </a:lnTo>
                <a:lnTo>
                  <a:pt x="748195" y="579920"/>
                </a:lnTo>
                <a:lnTo>
                  <a:pt x="748195" y="390144"/>
                </a:lnTo>
                <a:close/>
              </a:path>
              <a:path w="748664" h="1332229">
                <a:moveTo>
                  <a:pt x="748195" y="47447"/>
                </a:moveTo>
                <a:lnTo>
                  <a:pt x="727075" y="7975"/>
                </a:lnTo>
                <a:lnTo>
                  <a:pt x="700722" y="0"/>
                </a:lnTo>
                <a:lnTo>
                  <a:pt x="47447" y="0"/>
                </a:lnTo>
                <a:lnTo>
                  <a:pt x="28968" y="3721"/>
                </a:lnTo>
                <a:lnTo>
                  <a:pt x="13893" y="13893"/>
                </a:lnTo>
                <a:lnTo>
                  <a:pt x="3733" y="28981"/>
                </a:lnTo>
                <a:lnTo>
                  <a:pt x="0" y="47447"/>
                </a:lnTo>
                <a:lnTo>
                  <a:pt x="0" y="237248"/>
                </a:lnTo>
                <a:lnTo>
                  <a:pt x="3733" y="255714"/>
                </a:lnTo>
                <a:lnTo>
                  <a:pt x="13893" y="270802"/>
                </a:lnTo>
                <a:lnTo>
                  <a:pt x="28968" y="280962"/>
                </a:lnTo>
                <a:lnTo>
                  <a:pt x="47447" y="284695"/>
                </a:lnTo>
                <a:lnTo>
                  <a:pt x="700722" y="284695"/>
                </a:lnTo>
                <a:lnTo>
                  <a:pt x="719201" y="280962"/>
                </a:lnTo>
                <a:lnTo>
                  <a:pt x="734301" y="270802"/>
                </a:lnTo>
                <a:lnTo>
                  <a:pt x="744474" y="255714"/>
                </a:lnTo>
                <a:lnTo>
                  <a:pt x="748195" y="237248"/>
                </a:lnTo>
                <a:lnTo>
                  <a:pt x="748195" y="47447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58719" y="2220578"/>
            <a:ext cx="1045844" cy="183451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270510" marR="264160" algn="ctr">
              <a:lnSpc>
                <a:spcPts val="2700"/>
              </a:lnSpc>
              <a:spcBef>
                <a:spcPts val="165"/>
              </a:spcBef>
            </a:pPr>
            <a:r>
              <a:rPr sz="800" b="1">
                <a:solidFill>
                  <a:srgbClr val="666666"/>
                </a:solidFill>
                <a:latin typeface="Arial"/>
                <a:cs typeface="Arial"/>
              </a:rPr>
              <a:t>API</a:t>
            </a:r>
            <a:r>
              <a:rPr sz="800" b="1" spc="-7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800" b="1" spc="-20">
                <a:solidFill>
                  <a:srgbClr val="666666"/>
                </a:solidFill>
                <a:latin typeface="Arial"/>
                <a:cs typeface="Arial"/>
              </a:rPr>
              <a:t>Server </a:t>
            </a:r>
            <a:r>
              <a:rPr sz="800" b="1" spc="-1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800" b="1" spc="-25">
                <a:solidFill>
                  <a:srgbClr val="666666"/>
                </a:solidFill>
                <a:latin typeface="Arial"/>
                <a:cs typeface="Arial"/>
              </a:rPr>
              <a:t>Scheduler</a:t>
            </a:r>
            <a:endParaRPr sz="800">
              <a:latin typeface="Arial"/>
              <a:cs typeface="Arial"/>
            </a:endParaRPr>
          </a:p>
          <a:p>
            <a:pPr marL="288925" marR="282575" algn="ctr">
              <a:lnSpc>
                <a:spcPts val="2770"/>
              </a:lnSpc>
              <a:spcBef>
                <a:spcPts val="15"/>
              </a:spcBef>
            </a:pPr>
            <a:r>
              <a:rPr sz="800" b="1" spc="-15">
                <a:solidFill>
                  <a:srgbClr val="666666"/>
                </a:solidFill>
                <a:latin typeface="Arial"/>
                <a:cs typeface="Arial"/>
              </a:rPr>
              <a:t>Controller  etcd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09711" y="2877319"/>
            <a:ext cx="687070" cy="671830"/>
          </a:xfrm>
          <a:custGeom>
            <a:avLst/>
            <a:gdLst/>
            <a:ahLst/>
            <a:cxnLst/>
            <a:rect l="l" t="t" r="r" b="b"/>
            <a:pathLst>
              <a:path w="687069" h="671829">
                <a:moveTo>
                  <a:pt x="343499" y="671398"/>
                </a:moveTo>
                <a:lnTo>
                  <a:pt x="296888" y="668334"/>
                </a:lnTo>
                <a:lnTo>
                  <a:pt x="252183" y="659407"/>
                </a:lnTo>
                <a:lnTo>
                  <a:pt x="209793" y="645017"/>
                </a:lnTo>
                <a:lnTo>
                  <a:pt x="170128" y="625565"/>
                </a:lnTo>
                <a:lnTo>
                  <a:pt x="133597" y="601450"/>
                </a:lnTo>
                <a:lnTo>
                  <a:pt x="100608" y="573073"/>
                </a:lnTo>
                <a:lnTo>
                  <a:pt x="71572" y="540834"/>
                </a:lnTo>
                <a:lnTo>
                  <a:pt x="46897" y="505132"/>
                </a:lnTo>
                <a:lnTo>
                  <a:pt x="26993" y="466367"/>
                </a:lnTo>
                <a:lnTo>
                  <a:pt x="12270" y="424940"/>
                </a:lnTo>
                <a:lnTo>
                  <a:pt x="3135" y="381251"/>
                </a:lnTo>
                <a:lnTo>
                  <a:pt x="0" y="335699"/>
                </a:lnTo>
                <a:lnTo>
                  <a:pt x="3135" y="290147"/>
                </a:lnTo>
                <a:lnTo>
                  <a:pt x="12270" y="246457"/>
                </a:lnTo>
                <a:lnTo>
                  <a:pt x="26993" y="205030"/>
                </a:lnTo>
                <a:lnTo>
                  <a:pt x="46897" y="166266"/>
                </a:lnTo>
                <a:lnTo>
                  <a:pt x="71572" y="130564"/>
                </a:lnTo>
                <a:lnTo>
                  <a:pt x="100608" y="98324"/>
                </a:lnTo>
                <a:lnTo>
                  <a:pt x="133597" y="69947"/>
                </a:lnTo>
                <a:lnTo>
                  <a:pt x="170128" y="45833"/>
                </a:lnTo>
                <a:lnTo>
                  <a:pt x="209793" y="26381"/>
                </a:lnTo>
                <a:lnTo>
                  <a:pt x="252183" y="11991"/>
                </a:lnTo>
                <a:lnTo>
                  <a:pt x="296888" y="3064"/>
                </a:lnTo>
                <a:lnTo>
                  <a:pt x="343499" y="0"/>
                </a:lnTo>
                <a:lnTo>
                  <a:pt x="397559" y="4182"/>
                </a:lnTo>
                <a:lnTo>
                  <a:pt x="449800" y="16480"/>
                </a:lnTo>
                <a:lnTo>
                  <a:pt x="499300" y="36520"/>
                </a:lnTo>
                <a:lnTo>
                  <a:pt x="545137" y="63926"/>
                </a:lnTo>
                <a:lnTo>
                  <a:pt x="586388" y="98324"/>
                </a:lnTo>
                <a:lnTo>
                  <a:pt x="621589" y="138638"/>
                </a:lnTo>
                <a:lnTo>
                  <a:pt x="649632" y="183435"/>
                </a:lnTo>
                <a:lnTo>
                  <a:pt x="670136" y="231814"/>
                </a:lnTo>
                <a:lnTo>
                  <a:pt x="682719" y="282870"/>
                </a:lnTo>
                <a:lnTo>
                  <a:pt x="686998" y="335699"/>
                </a:lnTo>
                <a:lnTo>
                  <a:pt x="683862" y="381251"/>
                </a:lnTo>
                <a:lnTo>
                  <a:pt x="674728" y="424940"/>
                </a:lnTo>
                <a:lnTo>
                  <a:pt x="660004" y="466367"/>
                </a:lnTo>
                <a:lnTo>
                  <a:pt x="640100" y="505132"/>
                </a:lnTo>
                <a:lnTo>
                  <a:pt x="615426" y="540834"/>
                </a:lnTo>
                <a:lnTo>
                  <a:pt x="586390" y="573073"/>
                </a:lnTo>
                <a:lnTo>
                  <a:pt x="553401" y="601450"/>
                </a:lnTo>
                <a:lnTo>
                  <a:pt x="516870" y="625565"/>
                </a:lnTo>
                <a:lnTo>
                  <a:pt x="477204" y="645017"/>
                </a:lnTo>
                <a:lnTo>
                  <a:pt x="434815" y="659407"/>
                </a:lnTo>
                <a:lnTo>
                  <a:pt x="390110" y="668334"/>
                </a:lnTo>
                <a:lnTo>
                  <a:pt x="343499" y="671398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912264" y="3103733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>
                <a:solidFill>
                  <a:srgbClr val="FFFFFF"/>
                </a:solidFill>
                <a:latin typeface="Arial"/>
                <a:cs typeface="Arial"/>
              </a:rPr>
              <a:t>API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43523" y="2144395"/>
            <a:ext cx="687070" cy="671830"/>
          </a:xfrm>
          <a:custGeom>
            <a:avLst/>
            <a:gdLst/>
            <a:ahLst/>
            <a:cxnLst/>
            <a:rect l="l" t="t" r="r" b="b"/>
            <a:pathLst>
              <a:path w="687069" h="671830">
                <a:moveTo>
                  <a:pt x="343499" y="671398"/>
                </a:moveTo>
                <a:lnTo>
                  <a:pt x="296888" y="668334"/>
                </a:lnTo>
                <a:lnTo>
                  <a:pt x="252184" y="659407"/>
                </a:lnTo>
                <a:lnTo>
                  <a:pt x="209794" y="645017"/>
                </a:lnTo>
                <a:lnTo>
                  <a:pt x="170129" y="625565"/>
                </a:lnTo>
                <a:lnTo>
                  <a:pt x="133598" y="601450"/>
                </a:lnTo>
                <a:lnTo>
                  <a:pt x="100609" y="573073"/>
                </a:lnTo>
                <a:lnTo>
                  <a:pt x="71573" y="540834"/>
                </a:lnTo>
                <a:lnTo>
                  <a:pt x="46898" y="505132"/>
                </a:lnTo>
                <a:lnTo>
                  <a:pt x="26994" y="466367"/>
                </a:lnTo>
                <a:lnTo>
                  <a:pt x="12270" y="424940"/>
                </a:lnTo>
                <a:lnTo>
                  <a:pt x="3135" y="381251"/>
                </a:lnTo>
                <a:lnTo>
                  <a:pt x="0" y="335699"/>
                </a:lnTo>
                <a:lnTo>
                  <a:pt x="3135" y="290146"/>
                </a:lnTo>
                <a:lnTo>
                  <a:pt x="12270" y="246456"/>
                </a:lnTo>
                <a:lnTo>
                  <a:pt x="26994" y="205029"/>
                </a:lnTo>
                <a:lnTo>
                  <a:pt x="46898" y="166265"/>
                </a:lnTo>
                <a:lnTo>
                  <a:pt x="71573" y="130563"/>
                </a:lnTo>
                <a:lnTo>
                  <a:pt x="100609" y="98323"/>
                </a:lnTo>
                <a:lnTo>
                  <a:pt x="133598" y="69947"/>
                </a:lnTo>
                <a:lnTo>
                  <a:pt x="170129" y="45832"/>
                </a:lnTo>
                <a:lnTo>
                  <a:pt x="209794" y="26380"/>
                </a:lnTo>
                <a:lnTo>
                  <a:pt x="252184" y="11991"/>
                </a:lnTo>
                <a:lnTo>
                  <a:pt x="296888" y="3064"/>
                </a:lnTo>
                <a:lnTo>
                  <a:pt x="343499" y="0"/>
                </a:lnTo>
                <a:lnTo>
                  <a:pt x="397559" y="4181"/>
                </a:lnTo>
                <a:lnTo>
                  <a:pt x="449800" y="16478"/>
                </a:lnTo>
                <a:lnTo>
                  <a:pt x="499301" y="36516"/>
                </a:lnTo>
                <a:lnTo>
                  <a:pt x="545139" y="63923"/>
                </a:lnTo>
                <a:lnTo>
                  <a:pt x="586391" y="98324"/>
                </a:lnTo>
                <a:lnTo>
                  <a:pt x="621590" y="138639"/>
                </a:lnTo>
                <a:lnTo>
                  <a:pt x="649633" y="183435"/>
                </a:lnTo>
                <a:lnTo>
                  <a:pt x="670137" y="231812"/>
                </a:lnTo>
                <a:lnTo>
                  <a:pt x="682719" y="282867"/>
                </a:lnTo>
                <a:lnTo>
                  <a:pt x="686998" y="335699"/>
                </a:lnTo>
                <a:lnTo>
                  <a:pt x="683862" y="381251"/>
                </a:lnTo>
                <a:lnTo>
                  <a:pt x="674728" y="424940"/>
                </a:lnTo>
                <a:lnTo>
                  <a:pt x="660004" y="466367"/>
                </a:lnTo>
                <a:lnTo>
                  <a:pt x="640100" y="505132"/>
                </a:lnTo>
                <a:lnTo>
                  <a:pt x="615426" y="540834"/>
                </a:lnTo>
                <a:lnTo>
                  <a:pt x="586390" y="573073"/>
                </a:lnTo>
                <a:lnTo>
                  <a:pt x="553401" y="601450"/>
                </a:lnTo>
                <a:lnTo>
                  <a:pt x="516870" y="625565"/>
                </a:lnTo>
                <a:lnTo>
                  <a:pt x="477204" y="645017"/>
                </a:lnTo>
                <a:lnTo>
                  <a:pt x="434815" y="659407"/>
                </a:lnTo>
                <a:lnTo>
                  <a:pt x="390110" y="668334"/>
                </a:lnTo>
                <a:lnTo>
                  <a:pt x="343499" y="671398"/>
                </a:lnTo>
                <a:close/>
              </a:path>
            </a:pathLst>
          </a:custGeom>
          <a:solidFill>
            <a:srgbClr val="9EC4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97057" y="2370815"/>
            <a:ext cx="180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>
                <a:solidFill>
                  <a:srgbClr val="FFFFFF"/>
                </a:solidFill>
                <a:latin typeface="Arial"/>
                <a:cs typeface="Arial"/>
              </a:rPr>
              <a:t>UI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43523" y="3684542"/>
            <a:ext cx="687070" cy="671830"/>
          </a:xfrm>
          <a:custGeom>
            <a:avLst/>
            <a:gdLst/>
            <a:ahLst/>
            <a:cxnLst/>
            <a:rect l="l" t="t" r="r" b="b"/>
            <a:pathLst>
              <a:path w="687069" h="671829">
                <a:moveTo>
                  <a:pt x="343499" y="671398"/>
                </a:moveTo>
                <a:lnTo>
                  <a:pt x="296888" y="668334"/>
                </a:lnTo>
                <a:lnTo>
                  <a:pt x="252184" y="659407"/>
                </a:lnTo>
                <a:lnTo>
                  <a:pt x="209794" y="645017"/>
                </a:lnTo>
                <a:lnTo>
                  <a:pt x="170129" y="625565"/>
                </a:lnTo>
                <a:lnTo>
                  <a:pt x="133598" y="601450"/>
                </a:lnTo>
                <a:lnTo>
                  <a:pt x="100609" y="573073"/>
                </a:lnTo>
                <a:lnTo>
                  <a:pt x="71573" y="540834"/>
                </a:lnTo>
                <a:lnTo>
                  <a:pt x="46898" y="505132"/>
                </a:lnTo>
                <a:lnTo>
                  <a:pt x="26994" y="466367"/>
                </a:lnTo>
                <a:lnTo>
                  <a:pt x="12270" y="424940"/>
                </a:lnTo>
                <a:lnTo>
                  <a:pt x="3135" y="381251"/>
                </a:lnTo>
                <a:lnTo>
                  <a:pt x="0" y="335699"/>
                </a:lnTo>
                <a:lnTo>
                  <a:pt x="3135" y="290147"/>
                </a:lnTo>
                <a:lnTo>
                  <a:pt x="12270" y="246457"/>
                </a:lnTo>
                <a:lnTo>
                  <a:pt x="26994" y="205030"/>
                </a:lnTo>
                <a:lnTo>
                  <a:pt x="46898" y="166266"/>
                </a:lnTo>
                <a:lnTo>
                  <a:pt x="71573" y="130564"/>
                </a:lnTo>
                <a:lnTo>
                  <a:pt x="100609" y="98324"/>
                </a:lnTo>
                <a:lnTo>
                  <a:pt x="133598" y="69947"/>
                </a:lnTo>
                <a:lnTo>
                  <a:pt x="170129" y="45833"/>
                </a:lnTo>
                <a:lnTo>
                  <a:pt x="209794" y="26381"/>
                </a:lnTo>
                <a:lnTo>
                  <a:pt x="252184" y="11991"/>
                </a:lnTo>
                <a:lnTo>
                  <a:pt x="296888" y="3064"/>
                </a:lnTo>
                <a:lnTo>
                  <a:pt x="343499" y="0"/>
                </a:lnTo>
                <a:lnTo>
                  <a:pt x="397559" y="4182"/>
                </a:lnTo>
                <a:lnTo>
                  <a:pt x="449800" y="16480"/>
                </a:lnTo>
                <a:lnTo>
                  <a:pt x="499301" y="36520"/>
                </a:lnTo>
                <a:lnTo>
                  <a:pt x="545139" y="63926"/>
                </a:lnTo>
                <a:lnTo>
                  <a:pt x="586391" y="98324"/>
                </a:lnTo>
                <a:lnTo>
                  <a:pt x="621590" y="138647"/>
                </a:lnTo>
                <a:lnTo>
                  <a:pt x="649633" y="183446"/>
                </a:lnTo>
                <a:lnTo>
                  <a:pt x="670137" y="231821"/>
                </a:lnTo>
                <a:lnTo>
                  <a:pt x="682719" y="282872"/>
                </a:lnTo>
                <a:lnTo>
                  <a:pt x="686998" y="335699"/>
                </a:lnTo>
                <a:lnTo>
                  <a:pt x="683862" y="381251"/>
                </a:lnTo>
                <a:lnTo>
                  <a:pt x="674728" y="424940"/>
                </a:lnTo>
                <a:lnTo>
                  <a:pt x="660004" y="466367"/>
                </a:lnTo>
                <a:lnTo>
                  <a:pt x="640100" y="505132"/>
                </a:lnTo>
                <a:lnTo>
                  <a:pt x="615426" y="540834"/>
                </a:lnTo>
                <a:lnTo>
                  <a:pt x="586390" y="573073"/>
                </a:lnTo>
                <a:lnTo>
                  <a:pt x="553401" y="601450"/>
                </a:lnTo>
                <a:lnTo>
                  <a:pt x="516870" y="625565"/>
                </a:lnTo>
                <a:lnTo>
                  <a:pt x="477204" y="645017"/>
                </a:lnTo>
                <a:lnTo>
                  <a:pt x="434815" y="659407"/>
                </a:lnTo>
                <a:lnTo>
                  <a:pt x="390110" y="668334"/>
                </a:lnTo>
                <a:lnTo>
                  <a:pt x="343499" y="671398"/>
                </a:lnTo>
                <a:close/>
              </a:path>
            </a:pathLst>
          </a:custGeom>
          <a:solidFill>
            <a:srgbClr val="9EC4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058957" y="3910966"/>
            <a:ext cx="256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0">
                <a:solidFill>
                  <a:srgbClr val="FFFFFF"/>
                </a:solidFill>
                <a:latin typeface="Arial"/>
                <a:cs typeface="Arial"/>
              </a:rPr>
              <a:t>CLI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514149" y="2754944"/>
            <a:ext cx="212090" cy="973455"/>
            <a:chOff x="1514149" y="2754944"/>
            <a:chExt cx="212090" cy="973455"/>
          </a:xfrm>
        </p:grpSpPr>
        <p:sp>
          <p:nvSpPr>
            <p:cNvPr id="35" name="object 35"/>
            <p:cNvSpPr/>
            <p:nvPr/>
          </p:nvSpPr>
          <p:spPr>
            <a:xfrm>
              <a:off x="1514149" y="3525617"/>
              <a:ext cx="211799" cy="2022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15221" y="2754944"/>
              <a:ext cx="209699" cy="2023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2473360" y="3133493"/>
            <a:ext cx="285115" cy="159385"/>
          </a:xfrm>
          <a:custGeom>
            <a:avLst/>
            <a:gdLst/>
            <a:ahLst/>
            <a:cxnLst/>
            <a:rect l="l" t="t" r="r" b="b"/>
            <a:pathLst>
              <a:path w="285114" h="159385">
                <a:moveTo>
                  <a:pt x="205359" y="159299"/>
                </a:moveTo>
                <a:lnTo>
                  <a:pt x="205359" y="119474"/>
                </a:lnTo>
                <a:lnTo>
                  <a:pt x="79659" y="119474"/>
                </a:lnTo>
                <a:lnTo>
                  <a:pt x="79659" y="159299"/>
                </a:lnTo>
                <a:lnTo>
                  <a:pt x="0" y="79649"/>
                </a:lnTo>
                <a:lnTo>
                  <a:pt x="79659" y="0"/>
                </a:lnTo>
                <a:lnTo>
                  <a:pt x="79659" y="39824"/>
                </a:lnTo>
                <a:lnTo>
                  <a:pt x="205359" y="39824"/>
                </a:lnTo>
                <a:lnTo>
                  <a:pt x="205359" y="0"/>
                </a:lnTo>
                <a:lnTo>
                  <a:pt x="285009" y="79649"/>
                </a:lnTo>
                <a:lnTo>
                  <a:pt x="205359" y="159299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3">
            <a:extLst>
              <a:ext uri="{FF2B5EF4-FFF2-40B4-BE49-F238E27FC236}">
                <a16:creationId xmlns:a16="http://schemas.microsoft.com/office/drawing/2014/main" id="{A0C50686-2E1F-0D49-BBFD-1E7B67723634}"/>
              </a:ext>
            </a:extLst>
          </p:cNvPr>
          <p:cNvSpPr txBox="1"/>
          <p:nvPr/>
        </p:nvSpPr>
        <p:spPr>
          <a:xfrm>
            <a:off x="4287839" y="1026303"/>
            <a:ext cx="265421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770"/>
              </a:spcBef>
              <a:tabLst>
                <a:tab pos="241935" algn="l"/>
              </a:tabLst>
            </a:pPr>
            <a:r>
              <a:rPr lang="es-ES" b="1" spc="-15" err="1">
                <a:solidFill>
                  <a:srgbClr val="666666"/>
                </a:solidFill>
                <a:latin typeface="Lato"/>
              </a:rPr>
              <a:t>Kube-Scheduler</a:t>
            </a:r>
            <a:endParaRPr lang="es-ES" b="1" spc="-15">
              <a:solidFill>
                <a:srgbClr val="666666"/>
              </a:solidFill>
              <a:latin typeface="Lato"/>
            </a:endParaRPr>
          </a:p>
        </p:txBody>
      </p:sp>
      <p:sp>
        <p:nvSpPr>
          <p:cNvPr id="57" name="object 3">
            <a:extLst>
              <a:ext uri="{FF2B5EF4-FFF2-40B4-BE49-F238E27FC236}">
                <a16:creationId xmlns:a16="http://schemas.microsoft.com/office/drawing/2014/main" id="{E7C3464E-9598-E14D-8C81-705D5C37037D}"/>
              </a:ext>
            </a:extLst>
          </p:cNvPr>
          <p:cNvSpPr txBox="1"/>
          <p:nvPr/>
        </p:nvSpPr>
        <p:spPr>
          <a:xfrm>
            <a:off x="4211580" y="1425709"/>
            <a:ext cx="4246620" cy="12234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scheduler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schedules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tasks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to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slave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nodes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.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It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stores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resource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usage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information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for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each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slave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node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.</a:t>
            </a:r>
          </a:p>
          <a:p>
            <a:pPr marL="241300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It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schedules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work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in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form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of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Pods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7545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bject 14">
            <a:extLst>
              <a:ext uri="{FF2B5EF4-FFF2-40B4-BE49-F238E27FC236}">
                <a16:creationId xmlns:a16="http://schemas.microsoft.com/office/drawing/2014/main" id="{622FD000-BFFC-844D-82D1-3B9293750080}"/>
              </a:ext>
            </a:extLst>
          </p:cNvPr>
          <p:cNvSpPr/>
          <p:nvPr/>
        </p:nvSpPr>
        <p:spPr>
          <a:xfrm>
            <a:off x="2971800" y="2144395"/>
            <a:ext cx="1045844" cy="1834514"/>
          </a:xfrm>
          <a:custGeom>
            <a:avLst/>
            <a:gdLst/>
            <a:ahLst/>
            <a:cxnLst/>
            <a:rect l="l" t="t" r="r" b="b"/>
            <a:pathLst>
              <a:path w="1045845" h="1834514">
                <a:moveTo>
                  <a:pt x="1045497" y="1834188"/>
                </a:moveTo>
                <a:lnTo>
                  <a:pt x="0" y="1834188"/>
                </a:lnTo>
                <a:lnTo>
                  <a:pt x="0" y="0"/>
                </a:lnTo>
                <a:lnTo>
                  <a:pt x="1045497" y="0"/>
                </a:lnTo>
                <a:lnTo>
                  <a:pt x="1045497" y="1834188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14">
            <a:extLst>
              <a:ext uri="{FF2B5EF4-FFF2-40B4-BE49-F238E27FC236}">
                <a16:creationId xmlns:a16="http://schemas.microsoft.com/office/drawing/2014/main" id="{A4379C4F-F7F5-4146-B954-FAE0796C15A4}"/>
              </a:ext>
            </a:extLst>
          </p:cNvPr>
          <p:cNvSpPr/>
          <p:nvPr/>
        </p:nvSpPr>
        <p:spPr>
          <a:xfrm>
            <a:off x="2916556" y="2185036"/>
            <a:ext cx="1045844" cy="1834514"/>
          </a:xfrm>
          <a:custGeom>
            <a:avLst/>
            <a:gdLst/>
            <a:ahLst/>
            <a:cxnLst/>
            <a:rect l="l" t="t" r="r" b="b"/>
            <a:pathLst>
              <a:path w="1045845" h="1834514">
                <a:moveTo>
                  <a:pt x="1045497" y="1834188"/>
                </a:moveTo>
                <a:lnTo>
                  <a:pt x="0" y="1834188"/>
                </a:lnTo>
                <a:lnTo>
                  <a:pt x="0" y="0"/>
                </a:lnTo>
                <a:lnTo>
                  <a:pt x="1045497" y="0"/>
                </a:lnTo>
                <a:lnTo>
                  <a:pt x="1045497" y="1834188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98" y="298236"/>
            <a:ext cx="5441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30">
                <a:solidFill>
                  <a:srgbClr val="01569A"/>
                </a:solidFill>
                <a:latin typeface="Arial"/>
                <a:cs typeface="Arial"/>
              </a:rPr>
              <a:t>Kubernetes</a:t>
            </a:r>
            <a:r>
              <a:rPr sz="3600" b="1" spc="-185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sz="3600" b="1" spc="35">
                <a:solidFill>
                  <a:srgbClr val="01569A"/>
                </a:solidFill>
                <a:latin typeface="Arial"/>
                <a:cs typeface="Arial"/>
              </a:rPr>
              <a:t>Architecture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4" name="object 4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58719" y="2220578"/>
            <a:ext cx="1045844" cy="1834514"/>
          </a:xfrm>
          <a:custGeom>
            <a:avLst/>
            <a:gdLst/>
            <a:ahLst/>
            <a:cxnLst/>
            <a:rect l="l" t="t" r="r" b="b"/>
            <a:pathLst>
              <a:path w="1045845" h="1834514">
                <a:moveTo>
                  <a:pt x="1045497" y="1834188"/>
                </a:moveTo>
                <a:lnTo>
                  <a:pt x="0" y="1834188"/>
                </a:lnTo>
                <a:lnTo>
                  <a:pt x="0" y="0"/>
                </a:lnTo>
                <a:lnTo>
                  <a:pt x="1045497" y="0"/>
                </a:lnTo>
                <a:lnTo>
                  <a:pt x="1045497" y="1834188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06610" y="2337879"/>
            <a:ext cx="748665" cy="1332230"/>
          </a:xfrm>
          <a:custGeom>
            <a:avLst/>
            <a:gdLst/>
            <a:ahLst/>
            <a:cxnLst/>
            <a:rect l="l" t="t" r="r" b="b"/>
            <a:pathLst>
              <a:path w="748664" h="1332229">
                <a:moveTo>
                  <a:pt x="748195" y="1094663"/>
                </a:moveTo>
                <a:lnTo>
                  <a:pt x="727075" y="1055192"/>
                </a:lnTo>
                <a:lnTo>
                  <a:pt x="700722" y="1047216"/>
                </a:lnTo>
                <a:lnTo>
                  <a:pt x="47447" y="1047216"/>
                </a:lnTo>
                <a:lnTo>
                  <a:pt x="28968" y="1050950"/>
                </a:lnTo>
                <a:lnTo>
                  <a:pt x="13893" y="1061123"/>
                </a:lnTo>
                <a:lnTo>
                  <a:pt x="3733" y="1076198"/>
                </a:lnTo>
                <a:lnTo>
                  <a:pt x="0" y="1094663"/>
                </a:lnTo>
                <a:lnTo>
                  <a:pt x="0" y="1284465"/>
                </a:lnTo>
                <a:lnTo>
                  <a:pt x="3733" y="1302931"/>
                </a:lnTo>
                <a:lnTo>
                  <a:pt x="13893" y="1318018"/>
                </a:lnTo>
                <a:lnTo>
                  <a:pt x="28968" y="1328191"/>
                </a:lnTo>
                <a:lnTo>
                  <a:pt x="47447" y="1331925"/>
                </a:lnTo>
                <a:lnTo>
                  <a:pt x="700722" y="1331925"/>
                </a:lnTo>
                <a:lnTo>
                  <a:pt x="719201" y="1328191"/>
                </a:lnTo>
                <a:lnTo>
                  <a:pt x="734301" y="1318018"/>
                </a:lnTo>
                <a:lnTo>
                  <a:pt x="744474" y="1302931"/>
                </a:lnTo>
                <a:lnTo>
                  <a:pt x="748195" y="1284465"/>
                </a:lnTo>
                <a:lnTo>
                  <a:pt x="748195" y="1094663"/>
                </a:lnTo>
                <a:close/>
              </a:path>
              <a:path w="748664" h="1332229">
                <a:moveTo>
                  <a:pt x="748195" y="742391"/>
                </a:moveTo>
                <a:lnTo>
                  <a:pt x="727075" y="702919"/>
                </a:lnTo>
                <a:lnTo>
                  <a:pt x="700722" y="694944"/>
                </a:lnTo>
                <a:lnTo>
                  <a:pt x="47447" y="694944"/>
                </a:lnTo>
                <a:lnTo>
                  <a:pt x="28968" y="698677"/>
                </a:lnTo>
                <a:lnTo>
                  <a:pt x="13893" y="708850"/>
                </a:lnTo>
                <a:lnTo>
                  <a:pt x="3733" y="723925"/>
                </a:lnTo>
                <a:lnTo>
                  <a:pt x="0" y="742391"/>
                </a:lnTo>
                <a:lnTo>
                  <a:pt x="0" y="932192"/>
                </a:lnTo>
                <a:lnTo>
                  <a:pt x="3733" y="950658"/>
                </a:lnTo>
                <a:lnTo>
                  <a:pt x="13893" y="965746"/>
                </a:lnTo>
                <a:lnTo>
                  <a:pt x="28968" y="975918"/>
                </a:lnTo>
                <a:lnTo>
                  <a:pt x="47447" y="979639"/>
                </a:lnTo>
                <a:lnTo>
                  <a:pt x="700722" y="979639"/>
                </a:lnTo>
                <a:lnTo>
                  <a:pt x="719201" y="975918"/>
                </a:lnTo>
                <a:lnTo>
                  <a:pt x="734301" y="965746"/>
                </a:lnTo>
                <a:lnTo>
                  <a:pt x="744474" y="950658"/>
                </a:lnTo>
                <a:lnTo>
                  <a:pt x="748195" y="932192"/>
                </a:lnTo>
                <a:lnTo>
                  <a:pt x="748195" y="742391"/>
                </a:lnTo>
                <a:close/>
              </a:path>
              <a:path w="748664" h="1332229">
                <a:moveTo>
                  <a:pt x="748195" y="390144"/>
                </a:moveTo>
                <a:lnTo>
                  <a:pt x="727075" y="350647"/>
                </a:lnTo>
                <a:lnTo>
                  <a:pt x="700722" y="342671"/>
                </a:lnTo>
                <a:lnTo>
                  <a:pt x="47447" y="342671"/>
                </a:lnTo>
                <a:lnTo>
                  <a:pt x="28968" y="346405"/>
                </a:lnTo>
                <a:lnTo>
                  <a:pt x="13893" y="356577"/>
                </a:lnTo>
                <a:lnTo>
                  <a:pt x="3733" y="371665"/>
                </a:lnTo>
                <a:lnTo>
                  <a:pt x="0" y="390144"/>
                </a:lnTo>
                <a:lnTo>
                  <a:pt x="0" y="579920"/>
                </a:lnTo>
                <a:lnTo>
                  <a:pt x="3733" y="598398"/>
                </a:lnTo>
                <a:lnTo>
                  <a:pt x="13893" y="613486"/>
                </a:lnTo>
                <a:lnTo>
                  <a:pt x="28968" y="623646"/>
                </a:lnTo>
                <a:lnTo>
                  <a:pt x="47447" y="627367"/>
                </a:lnTo>
                <a:lnTo>
                  <a:pt x="700722" y="627367"/>
                </a:lnTo>
                <a:lnTo>
                  <a:pt x="719201" y="623646"/>
                </a:lnTo>
                <a:lnTo>
                  <a:pt x="734301" y="613486"/>
                </a:lnTo>
                <a:lnTo>
                  <a:pt x="744474" y="598398"/>
                </a:lnTo>
                <a:lnTo>
                  <a:pt x="748195" y="579920"/>
                </a:lnTo>
                <a:lnTo>
                  <a:pt x="748195" y="390144"/>
                </a:lnTo>
                <a:close/>
              </a:path>
              <a:path w="748664" h="1332229">
                <a:moveTo>
                  <a:pt x="748195" y="47447"/>
                </a:moveTo>
                <a:lnTo>
                  <a:pt x="727075" y="7975"/>
                </a:lnTo>
                <a:lnTo>
                  <a:pt x="700722" y="0"/>
                </a:lnTo>
                <a:lnTo>
                  <a:pt x="47447" y="0"/>
                </a:lnTo>
                <a:lnTo>
                  <a:pt x="28968" y="3721"/>
                </a:lnTo>
                <a:lnTo>
                  <a:pt x="13893" y="13893"/>
                </a:lnTo>
                <a:lnTo>
                  <a:pt x="3733" y="28981"/>
                </a:lnTo>
                <a:lnTo>
                  <a:pt x="0" y="47447"/>
                </a:lnTo>
                <a:lnTo>
                  <a:pt x="0" y="237248"/>
                </a:lnTo>
                <a:lnTo>
                  <a:pt x="3733" y="255714"/>
                </a:lnTo>
                <a:lnTo>
                  <a:pt x="13893" y="270802"/>
                </a:lnTo>
                <a:lnTo>
                  <a:pt x="28968" y="280962"/>
                </a:lnTo>
                <a:lnTo>
                  <a:pt x="47447" y="284695"/>
                </a:lnTo>
                <a:lnTo>
                  <a:pt x="700722" y="284695"/>
                </a:lnTo>
                <a:lnTo>
                  <a:pt x="719201" y="280962"/>
                </a:lnTo>
                <a:lnTo>
                  <a:pt x="734301" y="270802"/>
                </a:lnTo>
                <a:lnTo>
                  <a:pt x="744474" y="255714"/>
                </a:lnTo>
                <a:lnTo>
                  <a:pt x="748195" y="237248"/>
                </a:lnTo>
                <a:lnTo>
                  <a:pt x="748195" y="47447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58719" y="2220578"/>
            <a:ext cx="1045844" cy="183451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270510" marR="264160" algn="ctr">
              <a:lnSpc>
                <a:spcPts val="2700"/>
              </a:lnSpc>
              <a:spcBef>
                <a:spcPts val="165"/>
              </a:spcBef>
            </a:pPr>
            <a:r>
              <a:rPr sz="800" b="1">
                <a:solidFill>
                  <a:srgbClr val="666666"/>
                </a:solidFill>
                <a:latin typeface="Arial"/>
                <a:cs typeface="Arial"/>
              </a:rPr>
              <a:t>API</a:t>
            </a:r>
            <a:r>
              <a:rPr sz="800" b="1" spc="-7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800" b="1" spc="-20">
                <a:solidFill>
                  <a:srgbClr val="666666"/>
                </a:solidFill>
                <a:latin typeface="Arial"/>
                <a:cs typeface="Arial"/>
              </a:rPr>
              <a:t>Server </a:t>
            </a:r>
            <a:r>
              <a:rPr sz="800" b="1" spc="-1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800" b="1" spc="-25">
                <a:solidFill>
                  <a:srgbClr val="666666"/>
                </a:solidFill>
                <a:latin typeface="Arial"/>
                <a:cs typeface="Arial"/>
              </a:rPr>
              <a:t>Scheduler</a:t>
            </a:r>
            <a:endParaRPr sz="800">
              <a:latin typeface="Arial"/>
              <a:cs typeface="Arial"/>
            </a:endParaRPr>
          </a:p>
          <a:p>
            <a:pPr marL="288925" marR="282575" algn="ctr">
              <a:lnSpc>
                <a:spcPts val="2770"/>
              </a:lnSpc>
              <a:spcBef>
                <a:spcPts val="15"/>
              </a:spcBef>
            </a:pPr>
            <a:r>
              <a:rPr sz="800" b="1" spc="-15">
                <a:solidFill>
                  <a:srgbClr val="666666"/>
                </a:solidFill>
                <a:latin typeface="Arial"/>
                <a:cs typeface="Arial"/>
              </a:rPr>
              <a:t>Controller  etcd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09711" y="2877319"/>
            <a:ext cx="687070" cy="671830"/>
          </a:xfrm>
          <a:custGeom>
            <a:avLst/>
            <a:gdLst/>
            <a:ahLst/>
            <a:cxnLst/>
            <a:rect l="l" t="t" r="r" b="b"/>
            <a:pathLst>
              <a:path w="687069" h="671829">
                <a:moveTo>
                  <a:pt x="343499" y="671398"/>
                </a:moveTo>
                <a:lnTo>
                  <a:pt x="296888" y="668334"/>
                </a:lnTo>
                <a:lnTo>
                  <a:pt x="252183" y="659407"/>
                </a:lnTo>
                <a:lnTo>
                  <a:pt x="209793" y="645017"/>
                </a:lnTo>
                <a:lnTo>
                  <a:pt x="170128" y="625565"/>
                </a:lnTo>
                <a:lnTo>
                  <a:pt x="133597" y="601450"/>
                </a:lnTo>
                <a:lnTo>
                  <a:pt x="100608" y="573073"/>
                </a:lnTo>
                <a:lnTo>
                  <a:pt x="71572" y="540834"/>
                </a:lnTo>
                <a:lnTo>
                  <a:pt x="46897" y="505132"/>
                </a:lnTo>
                <a:lnTo>
                  <a:pt x="26993" y="466367"/>
                </a:lnTo>
                <a:lnTo>
                  <a:pt x="12270" y="424940"/>
                </a:lnTo>
                <a:lnTo>
                  <a:pt x="3135" y="381251"/>
                </a:lnTo>
                <a:lnTo>
                  <a:pt x="0" y="335699"/>
                </a:lnTo>
                <a:lnTo>
                  <a:pt x="3135" y="290147"/>
                </a:lnTo>
                <a:lnTo>
                  <a:pt x="12270" y="246457"/>
                </a:lnTo>
                <a:lnTo>
                  <a:pt x="26993" y="205030"/>
                </a:lnTo>
                <a:lnTo>
                  <a:pt x="46897" y="166266"/>
                </a:lnTo>
                <a:lnTo>
                  <a:pt x="71572" y="130564"/>
                </a:lnTo>
                <a:lnTo>
                  <a:pt x="100608" y="98324"/>
                </a:lnTo>
                <a:lnTo>
                  <a:pt x="133597" y="69947"/>
                </a:lnTo>
                <a:lnTo>
                  <a:pt x="170128" y="45833"/>
                </a:lnTo>
                <a:lnTo>
                  <a:pt x="209793" y="26381"/>
                </a:lnTo>
                <a:lnTo>
                  <a:pt x="252183" y="11991"/>
                </a:lnTo>
                <a:lnTo>
                  <a:pt x="296888" y="3064"/>
                </a:lnTo>
                <a:lnTo>
                  <a:pt x="343499" y="0"/>
                </a:lnTo>
                <a:lnTo>
                  <a:pt x="397559" y="4182"/>
                </a:lnTo>
                <a:lnTo>
                  <a:pt x="449800" y="16480"/>
                </a:lnTo>
                <a:lnTo>
                  <a:pt x="499300" y="36520"/>
                </a:lnTo>
                <a:lnTo>
                  <a:pt x="545137" y="63926"/>
                </a:lnTo>
                <a:lnTo>
                  <a:pt x="586388" y="98324"/>
                </a:lnTo>
                <a:lnTo>
                  <a:pt x="621589" y="138638"/>
                </a:lnTo>
                <a:lnTo>
                  <a:pt x="649632" y="183435"/>
                </a:lnTo>
                <a:lnTo>
                  <a:pt x="670136" y="231814"/>
                </a:lnTo>
                <a:lnTo>
                  <a:pt x="682719" y="282870"/>
                </a:lnTo>
                <a:lnTo>
                  <a:pt x="686998" y="335699"/>
                </a:lnTo>
                <a:lnTo>
                  <a:pt x="683862" y="381251"/>
                </a:lnTo>
                <a:lnTo>
                  <a:pt x="674728" y="424940"/>
                </a:lnTo>
                <a:lnTo>
                  <a:pt x="660004" y="466367"/>
                </a:lnTo>
                <a:lnTo>
                  <a:pt x="640100" y="505132"/>
                </a:lnTo>
                <a:lnTo>
                  <a:pt x="615426" y="540834"/>
                </a:lnTo>
                <a:lnTo>
                  <a:pt x="586390" y="573073"/>
                </a:lnTo>
                <a:lnTo>
                  <a:pt x="553401" y="601450"/>
                </a:lnTo>
                <a:lnTo>
                  <a:pt x="516870" y="625565"/>
                </a:lnTo>
                <a:lnTo>
                  <a:pt x="477204" y="645017"/>
                </a:lnTo>
                <a:lnTo>
                  <a:pt x="434815" y="659407"/>
                </a:lnTo>
                <a:lnTo>
                  <a:pt x="390110" y="668334"/>
                </a:lnTo>
                <a:lnTo>
                  <a:pt x="343499" y="671398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912264" y="3103733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>
                <a:solidFill>
                  <a:srgbClr val="FFFFFF"/>
                </a:solidFill>
                <a:latin typeface="Arial"/>
                <a:cs typeface="Arial"/>
              </a:rPr>
              <a:t>API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43523" y="2144395"/>
            <a:ext cx="687070" cy="671830"/>
          </a:xfrm>
          <a:custGeom>
            <a:avLst/>
            <a:gdLst/>
            <a:ahLst/>
            <a:cxnLst/>
            <a:rect l="l" t="t" r="r" b="b"/>
            <a:pathLst>
              <a:path w="687069" h="671830">
                <a:moveTo>
                  <a:pt x="343499" y="671398"/>
                </a:moveTo>
                <a:lnTo>
                  <a:pt x="296888" y="668334"/>
                </a:lnTo>
                <a:lnTo>
                  <a:pt x="252184" y="659407"/>
                </a:lnTo>
                <a:lnTo>
                  <a:pt x="209794" y="645017"/>
                </a:lnTo>
                <a:lnTo>
                  <a:pt x="170129" y="625565"/>
                </a:lnTo>
                <a:lnTo>
                  <a:pt x="133598" y="601450"/>
                </a:lnTo>
                <a:lnTo>
                  <a:pt x="100609" y="573073"/>
                </a:lnTo>
                <a:lnTo>
                  <a:pt x="71573" y="540834"/>
                </a:lnTo>
                <a:lnTo>
                  <a:pt x="46898" y="505132"/>
                </a:lnTo>
                <a:lnTo>
                  <a:pt x="26994" y="466367"/>
                </a:lnTo>
                <a:lnTo>
                  <a:pt x="12270" y="424940"/>
                </a:lnTo>
                <a:lnTo>
                  <a:pt x="3135" y="381251"/>
                </a:lnTo>
                <a:lnTo>
                  <a:pt x="0" y="335699"/>
                </a:lnTo>
                <a:lnTo>
                  <a:pt x="3135" y="290146"/>
                </a:lnTo>
                <a:lnTo>
                  <a:pt x="12270" y="246456"/>
                </a:lnTo>
                <a:lnTo>
                  <a:pt x="26994" y="205029"/>
                </a:lnTo>
                <a:lnTo>
                  <a:pt x="46898" y="166265"/>
                </a:lnTo>
                <a:lnTo>
                  <a:pt x="71573" y="130563"/>
                </a:lnTo>
                <a:lnTo>
                  <a:pt x="100609" y="98323"/>
                </a:lnTo>
                <a:lnTo>
                  <a:pt x="133598" y="69947"/>
                </a:lnTo>
                <a:lnTo>
                  <a:pt x="170129" y="45832"/>
                </a:lnTo>
                <a:lnTo>
                  <a:pt x="209794" y="26380"/>
                </a:lnTo>
                <a:lnTo>
                  <a:pt x="252184" y="11991"/>
                </a:lnTo>
                <a:lnTo>
                  <a:pt x="296888" y="3064"/>
                </a:lnTo>
                <a:lnTo>
                  <a:pt x="343499" y="0"/>
                </a:lnTo>
                <a:lnTo>
                  <a:pt x="397559" y="4181"/>
                </a:lnTo>
                <a:lnTo>
                  <a:pt x="449800" y="16478"/>
                </a:lnTo>
                <a:lnTo>
                  <a:pt x="499301" y="36516"/>
                </a:lnTo>
                <a:lnTo>
                  <a:pt x="545139" y="63923"/>
                </a:lnTo>
                <a:lnTo>
                  <a:pt x="586391" y="98324"/>
                </a:lnTo>
                <a:lnTo>
                  <a:pt x="621590" y="138639"/>
                </a:lnTo>
                <a:lnTo>
                  <a:pt x="649633" y="183435"/>
                </a:lnTo>
                <a:lnTo>
                  <a:pt x="670137" y="231812"/>
                </a:lnTo>
                <a:lnTo>
                  <a:pt x="682719" y="282867"/>
                </a:lnTo>
                <a:lnTo>
                  <a:pt x="686998" y="335699"/>
                </a:lnTo>
                <a:lnTo>
                  <a:pt x="683862" y="381251"/>
                </a:lnTo>
                <a:lnTo>
                  <a:pt x="674728" y="424940"/>
                </a:lnTo>
                <a:lnTo>
                  <a:pt x="660004" y="466367"/>
                </a:lnTo>
                <a:lnTo>
                  <a:pt x="640100" y="505132"/>
                </a:lnTo>
                <a:lnTo>
                  <a:pt x="615426" y="540834"/>
                </a:lnTo>
                <a:lnTo>
                  <a:pt x="586390" y="573073"/>
                </a:lnTo>
                <a:lnTo>
                  <a:pt x="553401" y="601450"/>
                </a:lnTo>
                <a:lnTo>
                  <a:pt x="516870" y="625565"/>
                </a:lnTo>
                <a:lnTo>
                  <a:pt x="477204" y="645017"/>
                </a:lnTo>
                <a:lnTo>
                  <a:pt x="434815" y="659407"/>
                </a:lnTo>
                <a:lnTo>
                  <a:pt x="390110" y="668334"/>
                </a:lnTo>
                <a:lnTo>
                  <a:pt x="343499" y="671398"/>
                </a:lnTo>
                <a:close/>
              </a:path>
            </a:pathLst>
          </a:custGeom>
          <a:solidFill>
            <a:srgbClr val="9EC4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97057" y="2370815"/>
            <a:ext cx="180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>
                <a:solidFill>
                  <a:srgbClr val="FFFFFF"/>
                </a:solidFill>
                <a:latin typeface="Arial"/>
                <a:cs typeface="Arial"/>
              </a:rPr>
              <a:t>UI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43523" y="3684542"/>
            <a:ext cx="687070" cy="671830"/>
          </a:xfrm>
          <a:custGeom>
            <a:avLst/>
            <a:gdLst/>
            <a:ahLst/>
            <a:cxnLst/>
            <a:rect l="l" t="t" r="r" b="b"/>
            <a:pathLst>
              <a:path w="687069" h="671829">
                <a:moveTo>
                  <a:pt x="343499" y="671398"/>
                </a:moveTo>
                <a:lnTo>
                  <a:pt x="296888" y="668334"/>
                </a:lnTo>
                <a:lnTo>
                  <a:pt x="252184" y="659407"/>
                </a:lnTo>
                <a:lnTo>
                  <a:pt x="209794" y="645017"/>
                </a:lnTo>
                <a:lnTo>
                  <a:pt x="170129" y="625565"/>
                </a:lnTo>
                <a:lnTo>
                  <a:pt x="133598" y="601450"/>
                </a:lnTo>
                <a:lnTo>
                  <a:pt x="100609" y="573073"/>
                </a:lnTo>
                <a:lnTo>
                  <a:pt x="71573" y="540834"/>
                </a:lnTo>
                <a:lnTo>
                  <a:pt x="46898" y="505132"/>
                </a:lnTo>
                <a:lnTo>
                  <a:pt x="26994" y="466367"/>
                </a:lnTo>
                <a:lnTo>
                  <a:pt x="12270" y="424940"/>
                </a:lnTo>
                <a:lnTo>
                  <a:pt x="3135" y="381251"/>
                </a:lnTo>
                <a:lnTo>
                  <a:pt x="0" y="335699"/>
                </a:lnTo>
                <a:lnTo>
                  <a:pt x="3135" y="290147"/>
                </a:lnTo>
                <a:lnTo>
                  <a:pt x="12270" y="246457"/>
                </a:lnTo>
                <a:lnTo>
                  <a:pt x="26994" y="205030"/>
                </a:lnTo>
                <a:lnTo>
                  <a:pt x="46898" y="166266"/>
                </a:lnTo>
                <a:lnTo>
                  <a:pt x="71573" y="130564"/>
                </a:lnTo>
                <a:lnTo>
                  <a:pt x="100609" y="98324"/>
                </a:lnTo>
                <a:lnTo>
                  <a:pt x="133598" y="69947"/>
                </a:lnTo>
                <a:lnTo>
                  <a:pt x="170129" y="45833"/>
                </a:lnTo>
                <a:lnTo>
                  <a:pt x="209794" y="26381"/>
                </a:lnTo>
                <a:lnTo>
                  <a:pt x="252184" y="11991"/>
                </a:lnTo>
                <a:lnTo>
                  <a:pt x="296888" y="3064"/>
                </a:lnTo>
                <a:lnTo>
                  <a:pt x="343499" y="0"/>
                </a:lnTo>
                <a:lnTo>
                  <a:pt x="397559" y="4182"/>
                </a:lnTo>
                <a:lnTo>
                  <a:pt x="449800" y="16480"/>
                </a:lnTo>
                <a:lnTo>
                  <a:pt x="499301" y="36520"/>
                </a:lnTo>
                <a:lnTo>
                  <a:pt x="545139" y="63926"/>
                </a:lnTo>
                <a:lnTo>
                  <a:pt x="586391" y="98324"/>
                </a:lnTo>
                <a:lnTo>
                  <a:pt x="621590" y="138647"/>
                </a:lnTo>
                <a:lnTo>
                  <a:pt x="649633" y="183446"/>
                </a:lnTo>
                <a:lnTo>
                  <a:pt x="670137" y="231821"/>
                </a:lnTo>
                <a:lnTo>
                  <a:pt x="682719" y="282872"/>
                </a:lnTo>
                <a:lnTo>
                  <a:pt x="686998" y="335699"/>
                </a:lnTo>
                <a:lnTo>
                  <a:pt x="683862" y="381251"/>
                </a:lnTo>
                <a:lnTo>
                  <a:pt x="674728" y="424940"/>
                </a:lnTo>
                <a:lnTo>
                  <a:pt x="660004" y="466367"/>
                </a:lnTo>
                <a:lnTo>
                  <a:pt x="640100" y="505132"/>
                </a:lnTo>
                <a:lnTo>
                  <a:pt x="615426" y="540834"/>
                </a:lnTo>
                <a:lnTo>
                  <a:pt x="586390" y="573073"/>
                </a:lnTo>
                <a:lnTo>
                  <a:pt x="553401" y="601450"/>
                </a:lnTo>
                <a:lnTo>
                  <a:pt x="516870" y="625565"/>
                </a:lnTo>
                <a:lnTo>
                  <a:pt x="477204" y="645017"/>
                </a:lnTo>
                <a:lnTo>
                  <a:pt x="434815" y="659407"/>
                </a:lnTo>
                <a:lnTo>
                  <a:pt x="390110" y="668334"/>
                </a:lnTo>
                <a:lnTo>
                  <a:pt x="343499" y="671398"/>
                </a:lnTo>
                <a:close/>
              </a:path>
            </a:pathLst>
          </a:custGeom>
          <a:solidFill>
            <a:srgbClr val="9EC4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058957" y="3910966"/>
            <a:ext cx="256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0">
                <a:solidFill>
                  <a:srgbClr val="FFFFFF"/>
                </a:solidFill>
                <a:latin typeface="Arial"/>
                <a:cs typeface="Arial"/>
              </a:rPr>
              <a:t>CLI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514149" y="2754944"/>
            <a:ext cx="212090" cy="973455"/>
            <a:chOff x="1514149" y="2754944"/>
            <a:chExt cx="212090" cy="973455"/>
          </a:xfrm>
        </p:grpSpPr>
        <p:sp>
          <p:nvSpPr>
            <p:cNvPr id="35" name="object 35"/>
            <p:cNvSpPr/>
            <p:nvPr/>
          </p:nvSpPr>
          <p:spPr>
            <a:xfrm>
              <a:off x="1514149" y="3525617"/>
              <a:ext cx="211799" cy="2022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15221" y="2754944"/>
              <a:ext cx="209699" cy="2023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2473360" y="3133493"/>
            <a:ext cx="285115" cy="159385"/>
          </a:xfrm>
          <a:custGeom>
            <a:avLst/>
            <a:gdLst/>
            <a:ahLst/>
            <a:cxnLst/>
            <a:rect l="l" t="t" r="r" b="b"/>
            <a:pathLst>
              <a:path w="285114" h="159385">
                <a:moveTo>
                  <a:pt x="205359" y="159299"/>
                </a:moveTo>
                <a:lnTo>
                  <a:pt x="205359" y="119474"/>
                </a:lnTo>
                <a:lnTo>
                  <a:pt x="79659" y="119474"/>
                </a:lnTo>
                <a:lnTo>
                  <a:pt x="79659" y="159299"/>
                </a:lnTo>
                <a:lnTo>
                  <a:pt x="0" y="79649"/>
                </a:lnTo>
                <a:lnTo>
                  <a:pt x="79659" y="0"/>
                </a:lnTo>
                <a:lnTo>
                  <a:pt x="79659" y="39824"/>
                </a:lnTo>
                <a:lnTo>
                  <a:pt x="205359" y="39824"/>
                </a:lnTo>
                <a:lnTo>
                  <a:pt x="205359" y="0"/>
                </a:lnTo>
                <a:lnTo>
                  <a:pt x="285009" y="79649"/>
                </a:lnTo>
                <a:lnTo>
                  <a:pt x="205359" y="159299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3">
            <a:extLst>
              <a:ext uri="{FF2B5EF4-FFF2-40B4-BE49-F238E27FC236}">
                <a16:creationId xmlns:a16="http://schemas.microsoft.com/office/drawing/2014/main" id="{A0C50686-2E1F-0D49-BBFD-1E7B67723634}"/>
              </a:ext>
            </a:extLst>
          </p:cNvPr>
          <p:cNvSpPr txBox="1"/>
          <p:nvPr/>
        </p:nvSpPr>
        <p:spPr>
          <a:xfrm>
            <a:off x="4287839" y="1026303"/>
            <a:ext cx="265421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770"/>
              </a:spcBef>
              <a:tabLst>
                <a:tab pos="241935" algn="l"/>
              </a:tabLst>
            </a:pPr>
            <a:r>
              <a:rPr lang="es-ES" b="1" spc="-15" err="1">
                <a:solidFill>
                  <a:srgbClr val="666666"/>
                </a:solidFill>
                <a:latin typeface="Lato"/>
              </a:rPr>
              <a:t>kube-Controller</a:t>
            </a:r>
            <a:r>
              <a:rPr lang="es-ES" b="1" spc="-15">
                <a:solidFill>
                  <a:srgbClr val="666666"/>
                </a:solidFill>
                <a:latin typeface="Lato"/>
              </a:rPr>
              <a:t> Manager</a:t>
            </a:r>
          </a:p>
        </p:txBody>
      </p:sp>
      <p:sp>
        <p:nvSpPr>
          <p:cNvPr id="57" name="object 3">
            <a:extLst>
              <a:ext uri="{FF2B5EF4-FFF2-40B4-BE49-F238E27FC236}">
                <a16:creationId xmlns:a16="http://schemas.microsoft.com/office/drawing/2014/main" id="{E7C3464E-9598-E14D-8C81-705D5C37037D}"/>
              </a:ext>
            </a:extLst>
          </p:cNvPr>
          <p:cNvSpPr txBox="1"/>
          <p:nvPr/>
        </p:nvSpPr>
        <p:spPr>
          <a:xfrm>
            <a:off x="4211580" y="1425709"/>
            <a:ext cx="4246620" cy="27109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Component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on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master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that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runs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controllers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.</a:t>
            </a:r>
          </a:p>
          <a:p>
            <a:pPr marL="241300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Logically</a:t>
            </a:r>
            <a:r>
              <a:rPr lang="es-ES" spc="-15">
                <a:solidFill>
                  <a:srgbClr val="666666"/>
                </a:solidFill>
                <a:latin typeface="Lato"/>
              </a:rPr>
              <a:t>,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each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controller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is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a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separate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process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,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but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to reduce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complexity</a:t>
            </a:r>
            <a:r>
              <a:rPr lang="es-ES" spc="-15">
                <a:solidFill>
                  <a:srgbClr val="666666"/>
                </a:solidFill>
                <a:latin typeface="Lato"/>
              </a:rPr>
              <a:t>,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they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are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all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compiled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into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a single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binary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and run in a single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process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.</a:t>
            </a:r>
          </a:p>
          <a:p>
            <a:pPr marL="241300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Controllers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such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as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Node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controller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,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Replication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controller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,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Endpoints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controller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2396846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bject 14">
            <a:extLst>
              <a:ext uri="{FF2B5EF4-FFF2-40B4-BE49-F238E27FC236}">
                <a16:creationId xmlns:a16="http://schemas.microsoft.com/office/drawing/2014/main" id="{622FD000-BFFC-844D-82D1-3B9293750080}"/>
              </a:ext>
            </a:extLst>
          </p:cNvPr>
          <p:cNvSpPr/>
          <p:nvPr/>
        </p:nvSpPr>
        <p:spPr>
          <a:xfrm>
            <a:off x="2971800" y="2144395"/>
            <a:ext cx="1045844" cy="1834514"/>
          </a:xfrm>
          <a:custGeom>
            <a:avLst/>
            <a:gdLst/>
            <a:ahLst/>
            <a:cxnLst/>
            <a:rect l="l" t="t" r="r" b="b"/>
            <a:pathLst>
              <a:path w="1045845" h="1834514">
                <a:moveTo>
                  <a:pt x="1045497" y="1834188"/>
                </a:moveTo>
                <a:lnTo>
                  <a:pt x="0" y="1834188"/>
                </a:lnTo>
                <a:lnTo>
                  <a:pt x="0" y="0"/>
                </a:lnTo>
                <a:lnTo>
                  <a:pt x="1045497" y="0"/>
                </a:lnTo>
                <a:lnTo>
                  <a:pt x="1045497" y="1834188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14">
            <a:extLst>
              <a:ext uri="{FF2B5EF4-FFF2-40B4-BE49-F238E27FC236}">
                <a16:creationId xmlns:a16="http://schemas.microsoft.com/office/drawing/2014/main" id="{A4379C4F-F7F5-4146-B954-FAE0796C15A4}"/>
              </a:ext>
            </a:extLst>
          </p:cNvPr>
          <p:cNvSpPr/>
          <p:nvPr/>
        </p:nvSpPr>
        <p:spPr>
          <a:xfrm>
            <a:off x="2916556" y="2185036"/>
            <a:ext cx="1045844" cy="1834514"/>
          </a:xfrm>
          <a:custGeom>
            <a:avLst/>
            <a:gdLst/>
            <a:ahLst/>
            <a:cxnLst/>
            <a:rect l="l" t="t" r="r" b="b"/>
            <a:pathLst>
              <a:path w="1045845" h="1834514">
                <a:moveTo>
                  <a:pt x="1045497" y="1834188"/>
                </a:moveTo>
                <a:lnTo>
                  <a:pt x="0" y="1834188"/>
                </a:lnTo>
                <a:lnTo>
                  <a:pt x="0" y="0"/>
                </a:lnTo>
                <a:lnTo>
                  <a:pt x="1045497" y="0"/>
                </a:lnTo>
                <a:lnTo>
                  <a:pt x="1045497" y="1834188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98" y="298236"/>
            <a:ext cx="5441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30">
                <a:solidFill>
                  <a:srgbClr val="01569A"/>
                </a:solidFill>
                <a:latin typeface="Arial"/>
                <a:cs typeface="Arial"/>
              </a:rPr>
              <a:t>Kubernetes</a:t>
            </a:r>
            <a:r>
              <a:rPr sz="3600" b="1" spc="-185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sz="3600" b="1" spc="35">
                <a:solidFill>
                  <a:srgbClr val="01569A"/>
                </a:solidFill>
                <a:latin typeface="Arial"/>
                <a:cs typeface="Arial"/>
              </a:rPr>
              <a:t>Architecture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4" name="object 4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58719" y="2220578"/>
            <a:ext cx="1045844" cy="1834514"/>
          </a:xfrm>
          <a:custGeom>
            <a:avLst/>
            <a:gdLst/>
            <a:ahLst/>
            <a:cxnLst/>
            <a:rect l="l" t="t" r="r" b="b"/>
            <a:pathLst>
              <a:path w="1045845" h="1834514">
                <a:moveTo>
                  <a:pt x="1045497" y="1834188"/>
                </a:moveTo>
                <a:lnTo>
                  <a:pt x="0" y="1834188"/>
                </a:lnTo>
                <a:lnTo>
                  <a:pt x="0" y="0"/>
                </a:lnTo>
                <a:lnTo>
                  <a:pt x="1045497" y="0"/>
                </a:lnTo>
                <a:lnTo>
                  <a:pt x="1045497" y="1834188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06610" y="2337879"/>
            <a:ext cx="748665" cy="1332230"/>
          </a:xfrm>
          <a:custGeom>
            <a:avLst/>
            <a:gdLst/>
            <a:ahLst/>
            <a:cxnLst/>
            <a:rect l="l" t="t" r="r" b="b"/>
            <a:pathLst>
              <a:path w="748664" h="1332229">
                <a:moveTo>
                  <a:pt x="748195" y="1094663"/>
                </a:moveTo>
                <a:lnTo>
                  <a:pt x="727075" y="1055192"/>
                </a:lnTo>
                <a:lnTo>
                  <a:pt x="700722" y="1047216"/>
                </a:lnTo>
                <a:lnTo>
                  <a:pt x="47447" y="1047216"/>
                </a:lnTo>
                <a:lnTo>
                  <a:pt x="28968" y="1050950"/>
                </a:lnTo>
                <a:lnTo>
                  <a:pt x="13893" y="1061123"/>
                </a:lnTo>
                <a:lnTo>
                  <a:pt x="3733" y="1076198"/>
                </a:lnTo>
                <a:lnTo>
                  <a:pt x="0" y="1094663"/>
                </a:lnTo>
                <a:lnTo>
                  <a:pt x="0" y="1284465"/>
                </a:lnTo>
                <a:lnTo>
                  <a:pt x="3733" y="1302931"/>
                </a:lnTo>
                <a:lnTo>
                  <a:pt x="13893" y="1318018"/>
                </a:lnTo>
                <a:lnTo>
                  <a:pt x="28968" y="1328191"/>
                </a:lnTo>
                <a:lnTo>
                  <a:pt x="47447" y="1331925"/>
                </a:lnTo>
                <a:lnTo>
                  <a:pt x="700722" y="1331925"/>
                </a:lnTo>
                <a:lnTo>
                  <a:pt x="719201" y="1328191"/>
                </a:lnTo>
                <a:lnTo>
                  <a:pt x="734301" y="1318018"/>
                </a:lnTo>
                <a:lnTo>
                  <a:pt x="744474" y="1302931"/>
                </a:lnTo>
                <a:lnTo>
                  <a:pt x="748195" y="1284465"/>
                </a:lnTo>
                <a:lnTo>
                  <a:pt x="748195" y="1094663"/>
                </a:lnTo>
                <a:close/>
              </a:path>
              <a:path w="748664" h="1332229">
                <a:moveTo>
                  <a:pt x="748195" y="742391"/>
                </a:moveTo>
                <a:lnTo>
                  <a:pt x="727075" y="702919"/>
                </a:lnTo>
                <a:lnTo>
                  <a:pt x="700722" y="694944"/>
                </a:lnTo>
                <a:lnTo>
                  <a:pt x="47447" y="694944"/>
                </a:lnTo>
                <a:lnTo>
                  <a:pt x="28968" y="698677"/>
                </a:lnTo>
                <a:lnTo>
                  <a:pt x="13893" y="708850"/>
                </a:lnTo>
                <a:lnTo>
                  <a:pt x="3733" y="723925"/>
                </a:lnTo>
                <a:lnTo>
                  <a:pt x="0" y="742391"/>
                </a:lnTo>
                <a:lnTo>
                  <a:pt x="0" y="932192"/>
                </a:lnTo>
                <a:lnTo>
                  <a:pt x="3733" y="950658"/>
                </a:lnTo>
                <a:lnTo>
                  <a:pt x="13893" y="965746"/>
                </a:lnTo>
                <a:lnTo>
                  <a:pt x="28968" y="975918"/>
                </a:lnTo>
                <a:lnTo>
                  <a:pt x="47447" y="979639"/>
                </a:lnTo>
                <a:lnTo>
                  <a:pt x="700722" y="979639"/>
                </a:lnTo>
                <a:lnTo>
                  <a:pt x="719201" y="975918"/>
                </a:lnTo>
                <a:lnTo>
                  <a:pt x="734301" y="965746"/>
                </a:lnTo>
                <a:lnTo>
                  <a:pt x="744474" y="950658"/>
                </a:lnTo>
                <a:lnTo>
                  <a:pt x="748195" y="932192"/>
                </a:lnTo>
                <a:lnTo>
                  <a:pt x="748195" y="742391"/>
                </a:lnTo>
                <a:close/>
              </a:path>
              <a:path w="748664" h="1332229">
                <a:moveTo>
                  <a:pt x="748195" y="390144"/>
                </a:moveTo>
                <a:lnTo>
                  <a:pt x="727075" y="350647"/>
                </a:lnTo>
                <a:lnTo>
                  <a:pt x="700722" y="342671"/>
                </a:lnTo>
                <a:lnTo>
                  <a:pt x="47447" y="342671"/>
                </a:lnTo>
                <a:lnTo>
                  <a:pt x="28968" y="346405"/>
                </a:lnTo>
                <a:lnTo>
                  <a:pt x="13893" y="356577"/>
                </a:lnTo>
                <a:lnTo>
                  <a:pt x="3733" y="371665"/>
                </a:lnTo>
                <a:lnTo>
                  <a:pt x="0" y="390144"/>
                </a:lnTo>
                <a:lnTo>
                  <a:pt x="0" y="579920"/>
                </a:lnTo>
                <a:lnTo>
                  <a:pt x="3733" y="598398"/>
                </a:lnTo>
                <a:lnTo>
                  <a:pt x="13893" y="613486"/>
                </a:lnTo>
                <a:lnTo>
                  <a:pt x="28968" y="623646"/>
                </a:lnTo>
                <a:lnTo>
                  <a:pt x="47447" y="627367"/>
                </a:lnTo>
                <a:lnTo>
                  <a:pt x="700722" y="627367"/>
                </a:lnTo>
                <a:lnTo>
                  <a:pt x="719201" y="623646"/>
                </a:lnTo>
                <a:lnTo>
                  <a:pt x="734301" y="613486"/>
                </a:lnTo>
                <a:lnTo>
                  <a:pt x="744474" y="598398"/>
                </a:lnTo>
                <a:lnTo>
                  <a:pt x="748195" y="579920"/>
                </a:lnTo>
                <a:lnTo>
                  <a:pt x="748195" y="390144"/>
                </a:lnTo>
                <a:close/>
              </a:path>
              <a:path w="748664" h="1332229">
                <a:moveTo>
                  <a:pt x="748195" y="47447"/>
                </a:moveTo>
                <a:lnTo>
                  <a:pt x="727075" y="7975"/>
                </a:lnTo>
                <a:lnTo>
                  <a:pt x="700722" y="0"/>
                </a:lnTo>
                <a:lnTo>
                  <a:pt x="47447" y="0"/>
                </a:lnTo>
                <a:lnTo>
                  <a:pt x="28968" y="3721"/>
                </a:lnTo>
                <a:lnTo>
                  <a:pt x="13893" y="13893"/>
                </a:lnTo>
                <a:lnTo>
                  <a:pt x="3733" y="28981"/>
                </a:lnTo>
                <a:lnTo>
                  <a:pt x="0" y="47447"/>
                </a:lnTo>
                <a:lnTo>
                  <a:pt x="0" y="237248"/>
                </a:lnTo>
                <a:lnTo>
                  <a:pt x="3733" y="255714"/>
                </a:lnTo>
                <a:lnTo>
                  <a:pt x="13893" y="270802"/>
                </a:lnTo>
                <a:lnTo>
                  <a:pt x="28968" y="280962"/>
                </a:lnTo>
                <a:lnTo>
                  <a:pt x="47447" y="284695"/>
                </a:lnTo>
                <a:lnTo>
                  <a:pt x="700722" y="284695"/>
                </a:lnTo>
                <a:lnTo>
                  <a:pt x="719201" y="280962"/>
                </a:lnTo>
                <a:lnTo>
                  <a:pt x="734301" y="270802"/>
                </a:lnTo>
                <a:lnTo>
                  <a:pt x="744474" y="255714"/>
                </a:lnTo>
                <a:lnTo>
                  <a:pt x="748195" y="237248"/>
                </a:lnTo>
                <a:lnTo>
                  <a:pt x="748195" y="47447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58719" y="2220578"/>
            <a:ext cx="1045844" cy="183451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270510" marR="264160" algn="ctr">
              <a:lnSpc>
                <a:spcPts val="2700"/>
              </a:lnSpc>
              <a:spcBef>
                <a:spcPts val="165"/>
              </a:spcBef>
            </a:pPr>
            <a:r>
              <a:rPr sz="800" b="1">
                <a:solidFill>
                  <a:srgbClr val="666666"/>
                </a:solidFill>
                <a:latin typeface="Arial"/>
                <a:cs typeface="Arial"/>
              </a:rPr>
              <a:t>API</a:t>
            </a:r>
            <a:r>
              <a:rPr sz="800" b="1" spc="-7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800" b="1" spc="-20">
                <a:solidFill>
                  <a:srgbClr val="666666"/>
                </a:solidFill>
                <a:latin typeface="Arial"/>
                <a:cs typeface="Arial"/>
              </a:rPr>
              <a:t>Server </a:t>
            </a:r>
            <a:r>
              <a:rPr sz="800" b="1" spc="-1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800" b="1" spc="-25">
                <a:solidFill>
                  <a:srgbClr val="666666"/>
                </a:solidFill>
                <a:latin typeface="Arial"/>
                <a:cs typeface="Arial"/>
              </a:rPr>
              <a:t>Scheduler</a:t>
            </a:r>
            <a:endParaRPr sz="800">
              <a:latin typeface="Arial"/>
              <a:cs typeface="Arial"/>
            </a:endParaRPr>
          </a:p>
          <a:p>
            <a:pPr marL="288925" marR="282575" algn="ctr">
              <a:lnSpc>
                <a:spcPts val="2770"/>
              </a:lnSpc>
              <a:spcBef>
                <a:spcPts val="15"/>
              </a:spcBef>
            </a:pPr>
            <a:r>
              <a:rPr sz="800" b="1" spc="-15">
                <a:solidFill>
                  <a:srgbClr val="666666"/>
                </a:solidFill>
                <a:latin typeface="Arial"/>
                <a:cs typeface="Arial"/>
              </a:rPr>
              <a:t>Controller  etcd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09711" y="2877319"/>
            <a:ext cx="687070" cy="671830"/>
          </a:xfrm>
          <a:custGeom>
            <a:avLst/>
            <a:gdLst/>
            <a:ahLst/>
            <a:cxnLst/>
            <a:rect l="l" t="t" r="r" b="b"/>
            <a:pathLst>
              <a:path w="687069" h="671829">
                <a:moveTo>
                  <a:pt x="343499" y="671398"/>
                </a:moveTo>
                <a:lnTo>
                  <a:pt x="296888" y="668334"/>
                </a:lnTo>
                <a:lnTo>
                  <a:pt x="252183" y="659407"/>
                </a:lnTo>
                <a:lnTo>
                  <a:pt x="209793" y="645017"/>
                </a:lnTo>
                <a:lnTo>
                  <a:pt x="170128" y="625565"/>
                </a:lnTo>
                <a:lnTo>
                  <a:pt x="133597" y="601450"/>
                </a:lnTo>
                <a:lnTo>
                  <a:pt x="100608" y="573073"/>
                </a:lnTo>
                <a:lnTo>
                  <a:pt x="71572" y="540834"/>
                </a:lnTo>
                <a:lnTo>
                  <a:pt x="46897" y="505132"/>
                </a:lnTo>
                <a:lnTo>
                  <a:pt x="26993" y="466367"/>
                </a:lnTo>
                <a:lnTo>
                  <a:pt x="12270" y="424940"/>
                </a:lnTo>
                <a:lnTo>
                  <a:pt x="3135" y="381251"/>
                </a:lnTo>
                <a:lnTo>
                  <a:pt x="0" y="335699"/>
                </a:lnTo>
                <a:lnTo>
                  <a:pt x="3135" y="290147"/>
                </a:lnTo>
                <a:lnTo>
                  <a:pt x="12270" y="246457"/>
                </a:lnTo>
                <a:lnTo>
                  <a:pt x="26993" y="205030"/>
                </a:lnTo>
                <a:lnTo>
                  <a:pt x="46897" y="166266"/>
                </a:lnTo>
                <a:lnTo>
                  <a:pt x="71572" y="130564"/>
                </a:lnTo>
                <a:lnTo>
                  <a:pt x="100608" y="98324"/>
                </a:lnTo>
                <a:lnTo>
                  <a:pt x="133597" y="69947"/>
                </a:lnTo>
                <a:lnTo>
                  <a:pt x="170128" y="45833"/>
                </a:lnTo>
                <a:lnTo>
                  <a:pt x="209793" y="26381"/>
                </a:lnTo>
                <a:lnTo>
                  <a:pt x="252183" y="11991"/>
                </a:lnTo>
                <a:lnTo>
                  <a:pt x="296888" y="3064"/>
                </a:lnTo>
                <a:lnTo>
                  <a:pt x="343499" y="0"/>
                </a:lnTo>
                <a:lnTo>
                  <a:pt x="397559" y="4182"/>
                </a:lnTo>
                <a:lnTo>
                  <a:pt x="449800" y="16480"/>
                </a:lnTo>
                <a:lnTo>
                  <a:pt x="499300" y="36520"/>
                </a:lnTo>
                <a:lnTo>
                  <a:pt x="545137" y="63926"/>
                </a:lnTo>
                <a:lnTo>
                  <a:pt x="586388" y="98324"/>
                </a:lnTo>
                <a:lnTo>
                  <a:pt x="621589" y="138638"/>
                </a:lnTo>
                <a:lnTo>
                  <a:pt x="649632" y="183435"/>
                </a:lnTo>
                <a:lnTo>
                  <a:pt x="670136" y="231814"/>
                </a:lnTo>
                <a:lnTo>
                  <a:pt x="682719" y="282870"/>
                </a:lnTo>
                <a:lnTo>
                  <a:pt x="686998" y="335699"/>
                </a:lnTo>
                <a:lnTo>
                  <a:pt x="683862" y="381251"/>
                </a:lnTo>
                <a:lnTo>
                  <a:pt x="674728" y="424940"/>
                </a:lnTo>
                <a:lnTo>
                  <a:pt x="660004" y="466367"/>
                </a:lnTo>
                <a:lnTo>
                  <a:pt x="640100" y="505132"/>
                </a:lnTo>
                <a:lnTo>
                  <a:pt x="615426" y="540834"/>
                </a:lnTo>
                <a:lnTo>
                  <a:pt x="586390" y="573073"/>
                </a:lnTo>
                <a:lnTo>
                  <a:pt x="553401" y="601450"/>
                </a:lnTo>
                <a:lnTo>
                  <a:pt x="516870" y="625565"/>
                </a:lnTo>
                <a:lnTo>
                  <a:pt x="477204" y="645017"/>
                </a:lnTo>
                <a:lnTo>
                  <a:pt x="434815" y="659407"/>
                </a:lnTo>
                <a:lnTo>
                  <a:pt x="390110" y="668334"/>
                </a:lnTo>
                <a:lnTo>
                  <a:pt x="343499" y="671398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912264" y="3103733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>
                <a:solidFill>
                  <a:srgbClr val="FFFFFF"/>
                </a:solidFill>
                <a:latin typeface="Arial"/>
                <a:cs typeface="Arial"/>
              </a:rPr>
              <a:t>API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43523" y="2144395"/>
            <a:ext cx="687070" cy="671830"/>
          </a:xfrm>
          <a:custGeom>
            <a:avLst/>
            <a:gdLst/>
            <a:ahLst/>
            <a:cxnLst/>
            <a:rect l="l" t="t" r="r" b="b"/>
            <a:pathLst>
              <a:path w="687069" h="671830">
                <a:moveTo>
                  <a:pt x="343499" y="671398"/>
                </a:moveTo>
                <a:lnTo>
                  <a:pt x="296888" y="668334"/>
                </a:lnTo>
                <a:lnTo>
                  <a:pt x="252184" y="659407"/>
                </a:lnTo>
                <a:lnTo>
                  <a:pt x="209794" y="645017"/>
                </a:lnTo>
                <a:lnTo>
                  <a:pt x="170129" y="625565"/>
                </a:lnTo>
                <a:lnTo>
                  <a:pt x="133598" y="601450"/>
                </a:lnTo>
                <a:lnTo>
                  <a:pt x="100609" y="573073"/>
                </a:lnTo>
                <a:lnTo>
                  <a:pt x="71573" y="540834"/>
                </a:lnTo>
                <a:lnTo>
                  <a:pt x="46898" y="505132"/>
                </a:lnTo>
                <a:lnTo>
                  <a:pt x="26994" y="466367"/>
                </a:lnTo>
                <a:lnTo>
                  <a:pt x="12270" y="424940"/>
                </a:lnTo>
                <a:lnTo>
                  <a:pt x="3135" y="381251"/>
                </a:lnTo>
                <a:lnTo>
                  <a:pt x="0" y="335699"/>
                </a:lnTo>
                <a:lnTo>
                  <a:pt x="3135" y="290146"/>
                </a:lnTo>
                <a:lnTo>
                  <a:pt x="12270" y="246456"/>
                </a:lnTo>
                <a:lnTo>
                  <a:pt x="26994" y="205029"/>
                </a:lnTo>
                <a:lnTo>
                  <a:pt x="46898" y="166265"/>
                </a:lnTo>
                <a:lnTo>
                  <a:pt x="71573" y="130563"/>
                </a:lnTo>
                <a:lnTo>
                  <a:pt x="100609" y="98323"/>
                </a:lnTo>
                <a:lnTo>
                  <a:pt x="133598" y="69947"/>
                </a:lnTo>
                <a:lnTo>
                  <a:pt x="170129" y="45832"/>
                </a:lnTo>
                <a:lnTo>
                  <a:pt x="209794" y="26380"/>
                </a:lnTo>
                <a:lnTo>
                  <a:pt x="252184" y="11991"/>
                </a:lnTo>
                <a:lnTo>
                  <a:pt x="296888" y="3064"/>
                </a:lnTo>
                <a:lnTo>
                  <a:pt x="343499" y="0"/>
                </a:lnTo>
                <a:lnTo>
                  <a:pt x="397559" y="4181"/>
                </a:lnTo>
                <a:lnTo>
                  <a:pt x="449800" y="16478"/>
                </a:lnTo>
                <a:lnTo>
                  <a:pt x="499301" y="36516"/>
                </a:lnTo>
                <a:lnTo>
                  <a:pt x="545139" y="63923"/>
                </a:lnTo>
                <a:lnTo>
                  <a:pt x="586391" y="98324"/>
                </a:lnTo>
                <a:lnTo>
                  <a:pt x="621590" y="138639"/>
                </a:lnTo>
                <a:lnTo>
                  <a:pt x="649633" y="183435"/>
                </a:lnTo>
                <a:lnTo>
                  <a:pt x="670137" y="231812"/>
                </a:lnTo>
                <a:lnTo>
                  <a:pt x="682719" y="282867"/>
                </a:lnTo>
                <a:lnTo>
                  <a:pt x="686998" y="335699"/>
                </a:lnTo>
                <a:lnTo>
                  <a:pt x="683862" y="381251"/>
                </a:lnTo>
                <a:lnTo>
                  <a:pt x="674728" y="424940"/>
                </a:lnTo>
                <a:lnTo>
                  <a:pt x="660004" y="466367"/>
                </a:lnTo>
                <a:lnTo>
                  <a:pt x="640100" y="505132"/>
                </a:lnTo>
                <a:lnTo>
                  <a:pt x="615426" y="540834"/>
                </a:lnTo>
                <a:lnTo>
                  <a:pt x="586390" y="573073"/>
                </a:lnTo>
                <a:lnTo>
                  <a:pt x="553401" y="601450"/>
                </a:lnTo>
                <a:lnTo>
                  <a:pt x="516870" y="625565"/>
                </a:lnTo>
                <a:lnTo>
                  <a:pt x="477204" y="645017"/>
                </a:lnTo>
                <a:lnTo>
                  <a:pt x="434815" y="659407"/>
                </a:lnTo>
                <a:lnTo>
                  <a:pt x="390110" y="668334"/>
                </a:lnTo>
                <a:lnTo>
                  <a:pt x="343499" y="671398"/>
                </a:lnTo>
                <a:close/>
              </a:path>
            </a:pathLst>
          </a:custGeom>
          <a:solidFill>
            <a:srgbClr val="9EC4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97057" y="2370815"/>
            <a:ext cx="180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>
                <a:solidFill>
                  <a:srgbClr val="FFFFFF"/>
                </a:solidFill>
                <a:latin typeface="Arial"/>
                <a:cs typeface="Arial"/>
              </a:rPr>
              <a:t>UI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43523" y="3684542"/>
            <a:ext cx="687070" cy="671830"/>
          </a:xfrm>
          <a:custGeom>
            <a:avLst/>
            <a:gdLst/>
            <a:ahLst/>
            <a:cxnLst/>
            <a:rect l="l" t="t" r="r" b="b"/>
            <a:pathLst>
              <a:path w="687069" h="671829">
                <a:moveTo>
                  <a:pt x="343499" y="671398"/>
                </a:moveTo>
                <a:lnTo>
                  <a:pt x="296888" y="668334"/>
                </a:lnTo>
                <a:lnTo>
                  <a:pt x="252184" y="659407"/>
                </a:lnTo>
                <a:lnTo>
                  <a:pt x="209794" y="645017"/>
                </a:lnTo>
                <a:lnTo>
                  <a:pt x="170129" y="625565"/>
                </a:lnTo>
                <a:lnTo>
                  <a:pt x="133598" y="601450"/>
                </a:lnTo>
                <a:lnTo>
                  <a:pt x="100609" y="573073"/>
                </a:lnTo>
                <a:lnTo>
                  <a:pt x="71573" y="540834"/>
                </a:lnTo>
                <a:lnTo>
                  <a:pt x="46898" y="505132"/>
                </a:lnTo>
                <a:lnTo>
                  <a:pt x="26994" y="466367"/>
                </a:lnTo>
                <a:lnTo>
                  <a:pt x="12270" y="424940"/>
                </a:lnTo>
                <a:lnTo>
                  <a:pt x="3135" y="381251"/>
                </a:lnTo>
                <a:lnTo>
                  <a:pt x="0" y="335699"/>
                </a:lnTo>
                <a:lnTo>
                  <a:pt x="3135" y="290147"/>
                </a:lnTo>
                <a:lnTo>
                  <a:pt x="12270" y="246457"/>
                </a:lnTo>
                <a:lnTo>
                  <a:pt x="26994" y="205030"/>
                </a:lnTo>
                <a:lnTo>
                  <a:pt x="46898" y="166266"/>
                </a:lnTo>
                <a:lnTo>
                  <a:pt x="71573" y="130564"/>
                </a:lnTo>
                <a:lnTo>
                  <a:pt x="100609" y="98324"/>
                </a:lnTo>
                <a:lnTo>
                  <a:pt x="133598" y="69947"/>
                </a:lnTo>
                <a:lnTo>
                  <a:pt x="170129" y="45833"/>
                </a:lnTo>
                <a:lnTo>
                  <a:pt x="209794" y="26381"/>
                </a:lnTo>
                <a:lnTo>
                  <a:pt x="252184" y="11991"/>
                </a:lnTo>
                <a:lnTo>
                  <a:pt x="296888" y="3064"/>
                </a:lnTo>
                <a:lnTo>
                  <a:pt x="343499" y="0"/>
                </a:lnTo>
                <a:lnTo>
                  <a:pt x="397559" y="4182"/>
                </a:lnTo>
                <a:lnTo>
                  <a:pt x="449800" y="16480"/>
                </a:lnTo>
                <a:lnTo>
                  <a:pt x="499301" y="36520"/>
                </a:lnTo>
                <a:lnTo>
                  <a:pt x="545139" y="63926"/>
                </a:lnTo>
                <a:lnTo>
                  <a:pt x="586391" y="98324"/>
                </a:lnTo>
                <a:lnTo>
                  <a:pt x="621590" y="138647"/>
                </a:lnTo>
                <a:lnTo>
                  <a:pt x="649633" y="183446"/>
                </a:lnTo>
                <a:lnTo>
                  <a:pt x="670137" y="231821"/>
                </a:lnTo>
                <a:lnTo>
                  <a:pt x="682719" y="282872"/>
                </a:lnTo>
                <a:lnTo>
                  <a:pt x="686998" y="335699"/>
                </a:lnTo>
                <a:lnTo>
                  <a:pt x="683862" y="381251"/>
                </a:lnTo>
                <a:lnTo>
                  <a:pt x="674728" y="424940"/>
                </a:lnTo>
                <a:lnTo>
                  <a:pt x="660004" y="466367"/>
                </a:lnTo>
                <a:lnTo>
                  <a:pt x="640100" y="505132"/>
                </a:lnTo>
                <a:lnTo>
                  <a:pt x="615426" y="540834"/>
                </a:lnTo>
                <a:lnTo>
                  <a:pt x="586390" y="573073"/>
                </a:lnTo>
                <a:lnTo>
                  <a:pt x="553401" y="601450"/>
                </a:lnTo>
                <a:lnTo>
                  <a:pt x="516870" y="625565"/>
                </a:lnTo>
                <a:lnTo>
                  <a:pt x="477204" y="645017"/>
                </a:lnTo>
                <a:lnTo>
                  <a:pt x="434815" y="659407"/>
                </a:lnTo>
                <a:lnTo>
                  <a:pt x="390110" y="668334"/>
                </a:lnTo>
                <a:lnTo>
                  <a:pt x="343499" y="671398"/>
                </a:lnTo>
                <a:close/>
              </a:path>
            </a:pathLst>
          </a:custGeom>
          <a:solidFill>
            <a:srgbClr val="9EC4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058957" y="3910966"/>
            <a:ext cx="256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0">
                <a:solidFill>
                  <a:srgbClr val="FFFFFF"/>
                </a:solidFill>
                <a:latin typeface="Arial"/>
                <a:cs typeface="Arial"/>
              </a:rPr>
              <a:t>CLI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514149" y="2754944"/>
            <a:ext cx="212090" cy="973455"/>
            <a:chOff x="1514149" y="2754944"/>
            <a:chExt cx="212090" cy="973455"/>
          </a:xfrm>
        </p:grpSpPr>
        <p:sp>
          <p:nvSpPr>
            <p:cNvPr id="35" name="object 35"/>
            <p:cNvSpPr/>
            <p:nvPr/>
          </p:nvSpPr>
          <p:spPr>
            <a:xfrm>
              <a:off x="1514149" y="3525617"/>
              <a:ext cx="211799" cy="2022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15221" y="2754944"/>
              <a:ext cx="209699" cy="2023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2473360" y="3133493"/>
            <a:ext cx="285115" cy="159385"/>
          </a:xfrm>
          <a:custGeom>
            <a:avLst/>
            <a:gdLst/>
            <a:ahLst/>
            <a:cxnLst/>
            <a:rect l="l" t="t" r="r" b="b"/>
            <a:pathLst>
              <a:path w="285114" h="159385">
                <a:moveTo>
                  <a:pt x="205359" y="159299"/>
                </a:moveTo>
                <a:lnTo>
                  <a:pt x="205359" y="119474"/>
                </a:lnTo>
                <a:lnTo>
                  <a:pt x="79659" y="119474"/>
                </a:lnTo>
                <a:lnTo>
                  <a:pt x="79659" y="159299"/>
                </a:lnTo>
                <a:lnTo>
                  <a:pt x="0" y="79649"/>
                </a:lnTo>
                <a:lnTo>
                  <a:pt x="79659" y="0"/>
                </a:lnTo>
                <a:lnTo>
                  <a:pt x="79659" y="39824"/>
                </a:lnTo>
                <a:lnTo>
                  <a:pt x="205359" y="39824"/>
                </a:lnTo>
                <a:lnTo>
                  <a:pt x="205359" y="0"/>
                </a:lnTo>
                <a:lnTo>
                  <a:pt x="285009" y="79649"/>
                </a:lnTo>
                <a:lnTo>
                  <a:pt x="205359" y="159299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3">
            <a:extLst>
              <a:ext uri="{FF2B5EF4-FFF2-40B4-BE49-F238E27FC236}">
                <a16:creationId xmlns:a16="http://schemas.microsoft.com/office/drawing/2014/main" id="{A0C50686-2E1F-0D49-BBFD-1E7B67723634}"/>
              </a:ext>
            </a:extLst>
          </p:cNvPr>
          <p:cNvSpPr txBox="1"/>
          <p:nvPr/>
        </p:nvSpPr>
        <p:spPr>
          <a:xfrm>
            <a:off x="4287839" y="1026303"/>
            <a:ext cx="265421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770"/>
              </a:spcBef>
              <a:tabLst>
                <a:tab pos="241935" algn="l"/>
              </a:tabLst>
            </a:pPr>
            <a:r>
              <a:rPr lang="es-ES" b="1" spc="-15" err="1">
                <a:solidFill>
                  <a:srgbClr val="666666"/>
                </a:solidFill>
                <a:latin typeface="Lato"/>
              </a:rPr>
              <a:t>Etcd</a:t>
            </a:r>
            <a:endParaRPr lang="es-ES" b="1" spc="-15">
              <a:solidFill>
                <a:srgbClr val="666666"/>
              </a:solidFill>
              <a:latin typeface="Lato"/>
            </a:endParaRPr>
          </a:p>
        </p:txBody>
      </p:sp>
      <p:sp>
        <p:nvSpPr>
          <p:cNvPr id="57" name="object 3">
            <a:extLst>
              <a:ext uri="{FF2B5EF4-FFF2-40B4-BE49-F238E27FC236}">
                <a16:creationId xmlns:a16="http://schemas.microsoft.com/office/drawing/2014/main" id="{E7C3464E-9598-E14D-8C81-705D5C37037D}"/>
              </a:ext>
            </a:extLst>
          </p:cNvPr>
          <p:cNvSpPr txBox="1"/>
          <p:nvPr/>
        </p:nvSpPr>
        <p:spPr>
          <a:xfrm>
            <a:off x="4211580" y="1425709"/>
            <a:ext cx="4246620" cy="27109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Etcd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is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a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distributed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key-value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store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which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stores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cluster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state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.</a:t>
            </a:r>
          </a:p>
          <a:p>
            <a:pPr marL="241300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It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can be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part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of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Kubernetes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Master,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or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,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it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can be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configured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externally</a:t>
            </a:r>
            <a:r>
              <a:rPr lang="es-ES" spc="-15">
                <a:solidFill>
                  <a:srgbClr val="666666"/>
                </a:solidFill>
                <a:latin typeface="Lato"/>
              </a:rPr>
              <a:t>.</a:t>
            </a:r>
          </a:p>
          <a:p>
            <a:pPr marL="241300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Etcd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is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written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in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Go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programming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language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. In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Kubernetes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,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besides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storing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cluster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state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.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It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is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also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used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to store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configuration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details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such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as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subnets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,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ConfigMaps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,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Secrets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083885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98" y="298236"/>
            <a:ext cx="5441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30">
                <a:solidFill>
                  <a:srgbClr val="01569A"/>
                </a:solidFill>
                <a:latin typeface="Arial"/>
                <a:cs typeface="Arial"/>
              </a:rPr>
              <a:t>Kubernetes</a:t>
            </a:r>
            <a:r>
              <a:rPr sz="3600" b="1" spc="-185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sz="3600" b="1" spc="35">
                <a:solidFill>
                  <a:srgbClr val="01569A"/>
                </a:solidFill>
                <a:latin typeface="Arial"/>
                <a:cs typeface="Arial"/>
              </a:rPr>
              <a:t>Architecture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4" name="object 4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34091" y="2220578"/>
            <a:ext cx="1045844" cy="1834514"/>
          </a:xfrm>
          <a:custGeom>
            <a:avLst/>
            <a:gdLst/>
            <a:ahLst/>
            <a:cxnLst/>
            <a:rect l="l" t="t" r="r" b="b"/>
            <a:pathLst>
              <a:path w="1045845" h="1834514">
                <a:moveTo>
                  <a:pt x="1045497" y="1834188"/>
                </a:moveTo>
                <a:lnTo>
                  <a:pt x="0" y="1834188"/>
                </a:lnTo>
                <a:lnTo>
                  <a:pt x="0" y="0"/>
                </a:lnTo>
                <a:lnTo>
                  <a:pt x="1045497" y="0"/>
                </a:lnTo>
                <a:lnTo>
                  <a:pt x="1045497" y="1834188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34091" y="2220578"/>
            <a:ext cx="1045844" cy="183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Times New Roman"/>
              <a:cs typeface="Times New Roman"/>
            </a:endParaRPr>
          </a:p>
          <a:p>
            <a:pPr marL="269240">
              <a:lnSpc>
                <a:spcPct val="100000"/>
              </a:lnSpc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09463" y="2220578"/>
            <a:ext cx="1045844" cy="1834514"/>
          </a:xfrm>
          <a:custGeom>
            <a:avLst/>
            <a:gdLst/>
            <a:ahLst/>
            <a:cxnLst/>
            <a:rect l="l" t="t" r="r" b="b"/>
            <a:pathLst>
              <a:path w="1045845" h="1834514">
                <a:moveTo>
                  <a:pt x="1045497" y="1834188"/>
                </a:moveTo>
                <a:lnTo>
                  <a:pt x="0" y="1834188"/>
                </a:lnTo>
                <a:lnTo>
                  <a:pt x="0" y="0"/>
                </a:lnTo>
                <a:lnTo>
                  <a:pt x="1045497" y="0"/>
                </a:lnTo>
                <a:lnTo>
                  <a:pt x="1045497" y="1834188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409463" y="2220578"/>
            <a:ext cx="1045844" cy="183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Times New Roman"/>
              <a:cs typeface="Times New Roman"/>
            </a:endParaRPr>
          </a:p>
          <a:p>
            <a:pPr marL="269240">
              <a:lnSpc>
                <a:spcPct val="100000"/>
              </a:lnSpc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84836" y="2220578"/>
            <a:ext cx="1045844" cy="1834514"/>
          </a:xfrm>
          <a:custGeom>
            <a:avLst/>
            <a:gdLst/>
            <a:ahLst/>
            <a:cxnLst/>
            <a:rect l="l" t="t" r="r" b="b"/>
            <a:pathLst>
              <a:path w="1045845" h="1834514">
                <a:moveTo>
                  <a:pt x="1045497" y="1834188"/>
                </a:moveTo>
                <a:lnTo>
                  <a:pt x="0" y="1834188"/>
                </a:lnTo>
                <a:lnTo>
                  <a:pt x="0" y="0"/>
                </a:lnTo>
                <a:lnTo>
                  <a:pt x="1045497" y="0"/>
                </a:lnTo>
                <a:lnTo>
                  <a:pt x="1045497" y="1834188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84836" y="2220578"/>
            <a:ext cx="1045844" cy="183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225785" y="2337866"/>
            <a:ext cx="618490" cy="617855"/>
          </a:xfrm>
          <a:custGeom>
            <a:avLst/>
            <a:gdLst/>
            <a:ahLst/>
            <a:cxnLst/>
            <a:rect l="l" t="t" r="r" b="b"/>
            <a:pathLst>
              <a:path w="618489" h="617855">
                <a:moveTo>
                  <a:pt x="285000" y="380606"/>
                </a:moveTo>
                <a:lnTo>
                  <a:pt x="263867" y="341109"/>
                </a:lnTo>
                <a:lnTo>
                  <a:pt x="237553" y="333133"/>
                </a:lnTo>
                <a:lnTo>
                  <a:pt x="47447" y="333133"/>
                </a:lnTo>
                <a:lnTo>
                  <a:pt x="28968" y="336867"/>
                </a:lnTo>
                <a:lnTo>
                  <a:pt x="13893" y="347040"/>
                </a:lnTo>
                <a:lnTo>
                  <a:pt x="3721" y="362127"/>
                </a:lnTo>
                <a:lnTo>
                  <a:pt x="0" y="380606"/>
                </a:lnTo>
                <a:lnTo>
                  <a:pt x="0" y="570382"/>
                </a:lnTo>
                <a:lnTo>
                  <a:pt x="3721" y="588860"/>
                </a:lnTo>
                <a:lnTo>
                  <a:pt x="13893" y="603948"/>
                </a:lnTo>
                <a:lnTo>
                  <a:pt x="28968" y="614108"/>
                </a:lnTo>
                <a:lnTo>
                  <a:pt x="47447" y="617829"/>
                </a:lnTo>
                <a:lnTo>
                  <a:pt x="237553" y="617829"/>
                </a:lnTo>
                <a:lnTo>
                  <a:pt x="256019" y="614108"/>
                </a:lnTo>
                <a:lnTo>
                  <a:pt x="271094" y="603948"/>
                </a:lnTo>
                <a:lnTo>
                  <a:pt x="281266" y="588860"/>
                </a:lnTo>
                <a:lnTo>
                  <a:pt x="285000" y="570382"/>
                </a:lnTo>
                <a:lnTo>
                  <a:pt x="285000" y="380606"/>
                </a:lnTo>
                <a:close/>
              </a:path>
              <a:path w="618489" h="617855">
                <a:moveTo>
                  <a:pt x="285000" y="47447"/>
                </a:moveTo>
                <a:lnTo>
                  <a:pt x="263867" y="7975"/>
                </a:lnTo>
                <a:lnTo>
                  <a:pt x="237553" y="0"/>
                </a:lnTo>
                <a:lnTo>
                  <a:pt x="47447" y="0"/>
                </a:lnTo>
                <a:lnTo>
                  <a:pt x="28968" y="3721"/>
                </a:lnTo>
                <a:lnTo>
                  <a:pt x="13893" y="13893"/>
                </a:lnTo>
                <a:lnTo>
                  <a:pt x="3721" y="28981"/>
                </a:lnTo>
                <a:lnTo>
                  <a:pt x="0" y="47447"/>
                </a:lnTo>
                <a:lnTo>
                  <a:pt x="0" y="237236"/>
                </a:lnTo>
                <a:lnTo>
                  <a:pt x="3721" y="255714"/>
                </a:lnTo>
                <a:lnTo>
                  <a:pt x="13893" y="270802"/>
                </a:lnTo>
                <a:lnTo>
                  <a:pt x="28968" y="280974"/>
                </a:lnTo>
                <a:lnTo>
                  <a:pt x="47447" y="284708"/>
                </a:lnTo>
                <a:lnTo>
                  <a:pt x="237553" y="284708"/>
                </a:lnTo>
                <a:lnTo>
                  <a:pt x="256019" y="280974"/>
                </a:lnTo>
                <a:lnTo>
                  <a:pt x="271094" y="270802"/>
                </a:lnTo>
                <a:lnTo>
                  <a:pt x="281266" y="255714"/>
                </a:lnTo>
                <a:lnTo>
                  <a:pt x="285000" y="237236"/>
                </a:lnTo>
                <a:lnTo>
                  <a:pt x="285000" y="47447"/>
                </a:lnTo>
                <a:close/>
              </a:path>
              <a:path w="618489" h="617855">
                <a:moveTo>
                  <a:pt x="618147" y="380606"/>
                </a:moveTo>
                <a:lnTo>
                  <a:pt x="597014" y="341109"/>
                </a:lnTo>
                <a:lnTo>
                  <a:pt x="570699" y="333133"/>
                </a:lnTo>
                <a:lnTo>
                  <a:pt x="380593" y="333133"/>
                </a:lnTo>
                <a:lnTo>
                  <a:pt x="362127" y="336867"/>
                </a:lnTo>
                <a:lnTo>
                  <a:pt x="347040" y="347040"/>
                </a:lnTo>
                <a:lnTo>
                  <a:pt x="336880" y="362127"/>
                </a:lnTo>
                <a:lnTo>
                  <a:pt x="333146" y="380606"/>
                </a:lnTo>
                <a:lnTo>
                  <a:pt x="333146" y="570382"/>
                </a:lnTo>
                <a:lnTo>
                  <a:pt x="336880" y="588860"/>
                </a:lnTo>
                <a:lnTo>
                  <a:pt x="347040" y="603948"/>
                </a:lnTo>
                <a:lnTo>
                  <a:pt x="362127" y="614108"/>
                </a:lnTo>
                <a:lnTo>
                  <a:pt x="380593" y="617829"/>
                </a:lnTo>
                <a:lnTo>
                  <a:pt x="570699" y="617829"/>
                </a:lnTo>
                <a:lnTo>
                  <a:pt x="589165" y="614108"/>
                </a:lnTo>
                <a:lnTo>
                  <a:pt x="604253" y="603948"/>
                </a:lnTo>
                <a:lnTo>
                  <a:pt x="614413" y="588860"/>
                </a:lnTo>
                <a:lnTo>
                  <a:pt x="618147" y="570382"/>
                </a:lnTo>
                <a:lnTo>
                  <a:pt x="618147" y="380606"/>
                </a:lnTo>
                <a:close/>
              </a:path>
              <a:path w="618489" h="617855">
                <a:moveTo>
                  <a:pt x="618147" y="47447"/>
                </a:moveTo>
                <a:lnTo>
                  <a:pt x="597014" y="7975"/>
                </a:lnTo>
                <a:lnTo>
                  <a:pt x="570699" y="0"/>
                </a:lnTo>
                <a:lnTo>
                  <a:pt x="380593" y="0"/>
                </a:lnTo>
                <a:lnTo>
                  <a:pt x="362127" y="3721"/>
                </a:lnTo>
                <a:lnTo>
                  <a:pt x="347040" y="13893"/>
                </a:lnTo>
                <a:lnTo>
                  <a:pt x="336880" y="28981"/>
                </a:lnTo>
                <a:lnTo>
                  <a:pt x="333146" y="47447"/>
                </a:lnTo>
                <a:lnTo>
                  <a:pt x="333146" y="237236"/>
                </a:lnTo>
                <a:lnTo>
                  <a:pt x="336880" y="255714"/>
                </a:lnTo>
                <a:lnTo>
                  <a:pt x="347040" y="270802"/>
                </a:lnTo>
                <a:lnTo>
                  <a:pt x="362127" y="280974"/>
                </a:lnTo>
                <a:lnTo>
                  <a:pt x="380593" y="284708"/>
                </a:lnTo>
                <a:lnTo>
                  <a:pt x="570699" y="284708"/>
                </a:lnTo>
                <a:lnTo>
                  <a:pt x="589165" y="280974"/>
                </a:lnTo>
                <a:lnTo>
                  <a:pt x="604253" y="270802"/>
                </a:lnTo>
                <a:lnTo>
                  <a:pt x="614413" y="255714"/>
                </a:lnTo>
                <a:lnTo>
                  <a:pt x="618147" y="237236"/>
                </a:lnTo>
                <a:lnTo>
                  <a:pt x="618147" y="47447"/>
                </a:lnTo>
                <a:close/>
              </a:path>
            </a:pathLst>
          </a:custGeom>
          <a:solidFill>
            <a:srgbClr val="FFD8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91734" y="2337866"/>
            <a:ext cx="618490" cy="617855"/>
          </a:xfrm>
          <a:custGeom>
            <a:avLst/>
            <a:gdLst/>
            <a:ahLst/>
            <a:cxnLst/>
            <a:rect l="l" t="t" r="r" b="b"/>
            <a:pathLst>
              <a:path w="618489" h="617855">
                <a:moveTo>
                  <a:pt x="285000" y="380606"/>
                </a:moveTo>
                <a:lnTo>
                  <a:pt x="263880" y="341109"/>
                </a:lnTo>
                <a:lnTo>
                  <a:pt x="237553" y="333133"/>
                </a:lnTo>
                <a:lnTo>
                  <a:pt x="47447" y="333133"/>
                </a:lnTo>
                <a:lnTo>
                  <a:pt x="28981" y="336867"/>
                </a:lnTo>
                <a:lnTo>
                  <a:pt x="13906" y="347040"/>
                </a:lnTo>
                <a:lnTo>
                  <a:pt x="3733" y="362127"/>
                </a:lnTo>
                <a:lnTo>
                  <a:pt x="0" y="380606"/>
                </a:lnTo>
                <a:lnTo>
                  <a:pt x="0" y="570382"/>
                </a:lnTo>
                <a:lnTo>
                  <a:pt x="3733" y="588860"/>
                </a:lnTo>
                <a:lnTo>
                  <a:pt x="13893" y="603948"/>
                </a:lnTo>
                <a:lnTo>
                  <a:pt x="28981" y="614108"/>
                </a:lnTo>
                <a:lnTo>
                  <a:pt x="47447" y="617829"/>
                </a:lnTo>
                <a:lnTo>
                  <a:pt x="237553" y="617829"/>
                </a:lnTo>
                <a:lnTo>
                  <a:pt x="256032" y="614108"/>
                </a:lnTo>
                <a:lnTo>
                  <a:pt x="271106" y="603948"/>
                </a:lnTo>
                <a:lnTo>
                  <a:pt x="281266" y="588860"/>
                </a:lnTo>
                <a:lnTo>
                  <a:pt x="285000" y="570382"/>
                </a:lnTo>
                <a:lnTo>
                  <a:pt x="285000" y="380606"/>
                </a:lnTo>
                <a:close/>
              </a:path>
              <a:path w="618489" h="617855">
                <a:moveTo>
                  <a:pt x="285000" y="47447"/>
                </a:moveTo>
                <a:lnTo>
                  <a:pt x="263880" y="7975"/>
                </a:lnTo>
                <a:lnTo>
                  <a:pt x="237553" y="0"/>
                </a:lnTo>
                <a:lnTo>
                  <a:pt x="47447" y="0"/>
                </a:lnTo>
                <a:lnTo>
                  <a:pt x="28981" y="3721"/>
                </a:lnTo>
                <a:lnTo>
                  <a:pt x="13893" y="13893"/>
                </a:lnTo>
                <a:lnTo>
                  <a:pt x="3733" y="28981"/>
                </a:lnTo>
                <a:lnTo>
                  <a:pt x="0" y="47447"/>
                </a:lnTo>
                <a:lnTo>
                  <a:pt x="0" y="237236"/>
                </a:lnTo>
                <a:lnTo>
                  <a:pt x="3733" y="255714"/>
                </a:lnTo>
                <a:lnTo>
                  <a:pt x="13893" y="270802"/>
                </a:lnTo>
                <a:lnTo>
                  <a:pt x="28981" y="280974"/>
                </a:lnTo>
                <a:lnTo>
                  <a:pt x="47447" y="284708"/>
                </a:lnTo>
                <a:lnTo>
                  <a:pt x="237553" y="284708"/>
                </a:lnTo>
                <a:lnTo>
                  <a:pt x="256032" y="280974"/>
                </a:lnTo>
                <a:lnTo>
                  <a:pt x="271106" y="270802"/>
                </a:lnTo>
                <a:lnTo>
                  <a:pt x="281266" y="255714"/>
                </a:lnTo>
                <a:lnTo>
                  <a:pt x="285000" y="237236"/>
                </a:lnTo>
                <a:lnTo>
                  <a:pt x="285000" y="47447"/>
                </a:lnTo>
                <a:close/>
              </a:path>
              <a:path w="618489" h="617855">
                <a:moveTo>
                  <a:pt x="618147" y="47447"/>
                </a:moveTo>
                <a:lnTo>
                  <a:pt x="597027" y="7975"/>
                </a:lnTo>
                <a:lnTo>
                  <a:pt x="570699" y="0"/>
                </a:lnTo>
                <a:lnTo>
                  <a:pt x="380593" y="0"/>
                </a:lnTo>
                <a:lnTo>
                  <a:pt x="362127" y="3721"/>
                </a:lnTo>
                <a:lnTo>
                  <a:pt x="347052" y="13893"/>
                </a:lnTo>
                <a:lnTo>
                  <a:pt x="336880" y="28981"/>
                </a:lnTo>
                <a:lnTo>
                  <a:pt x="333146" y="47447"/>
                </a:lnTo>
                <a:lnTo>
                  <a:pt x="333146" y="237236"/>
                </a:lnTo>
                <a:lnTo>
                  <a:pt x="336880" y="255714"/>
                </a:lnTo>
                <a:lnTo>
                  <a:pt x="347052" y="270802"/>
                </a:lnTo>
                <a:lnTo>
                  <a:pt x="362127" y="280974"/>
                </a:lnTo>
                <a:lnTo>
                  <a:pt x="380593" y="284708"/>
                </a:lnTo>
                <a:lnTo>
                  <a:pt x="570699" y="284708"/>
                </a:lnTo>
                <a:lnTo>
                  <a:pt x="589178" y="280974"/>
                </a:lnTo>
                <a:lnTo>
                  <a:pt x="604253" y="270802"/>
                </a:lnTo>
                <a:lnTo>
                  <a:pt x="614426" y="255714"/>
                </a:lnTo>
                <a:lnTo>
                  <a:pt x="618147" y="237236"/>
                </a:lnTo>
                <a:lnTo>
                  <a:pt x="618147" y="47447"/>
                </a:lnTo>
                <a:close/>
              </a:path>
            </a:pathLst>
          </a:custGeom>
          <a:solidFill>
            <a:srgbClr val="FFD8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57708" y="2337866"/>
            <a:ext cx="618490" cy="285115"/>
          </a:xfrm>
          <a:custGeom>
            <a:avLst/>
            <a:gdLst/>
            <a:ahLst/>
            <a:cxnLst/>
            <a:rect l="l" t="t" r="r" b="b"/>
            <a:pathLst>
              <a:path w="618490" h="285114">
                <a:moveTo>
                  <a:pt x="285000" y="47447"/>
                </a:moveTo>
                <a:lnTo>
                  <a:pt x="263867" y="7975"/>
                </a:lnTo>
                <a:lnTo>
                  <a:pt x="237540" y="0"/>
                </a:lnTo>
                <a:lnTo>
                  <a:pt x="47447" y="0"/>
                </a:lnTo>
                <a:lnTo>
                  <a:pt x="28981" y="3721"/>
                </a:lnTo>
                <a:lnTo>
                  <a:pt x="13893" y="13893"/>
                </a:lnTo>
                <a:lnTo>
                  <a:pt x="3721" y="28981"/>
                </a:lnTo>
                <a:lnTo>
                  <a:pt x="0" y="47447"/>
                </a:lnTo>
                <a:lnTo>
                  <a:pt x="0" y="237236"/>
                </a:lnTo>
                <a:lnTo>
                  <a:pt x="3721" y="255714"/>
                </a:lnTo>
                <a:lnTo>
                  <a:pt x="13893" y="270802"/>
                </a:lnTo>
                <a:lnTo>
                  <a:pt x="28981" y="280974"/>
                </a:lnTo>
                <a:lnTo>
                  <a:pt x="47447" y="284708"/>
                </a:lnTo>
                <a:lnTo>
                  <a:pt x="237540" y="284708"/>
                </a:lnTo>
                <a:lnTo>
                  <a:pt x="256019" y="280974"/>
                </a:lnTo>
                <a:lnTo>
                  <a:pt x="271094" y="270802"/>
                </a:lnTo>
                <a:lnTo>
                  <a:pt x="281266" y="255714"/>
                </a:lnTo>
                <a:lnTo>
                  <a:pt x="285000" y="237236"/>
                </a:lnTo>
                <a:lnTo>
                  <a:pt x="285000" y="47447"/>
                </a:lnTo>
                <a:close/>
              </a:path>
              <a:path w="618490" h="285114">
                <a:moveTo>
                  <a:pt x="618147" y="47447"/>
                </a:moveTo>
                <a:lnTo>
                  <a:pt x="597014" y="7975"/>
                </a:lnTo>
                <a:lnTo>
                  <a:pt x="570699" y="0"/>
                </a:lnTo>
                <a:lnTo>
                  <a:pt x="380593" y="0"/>
                </a:lnTo>
                <a:lnTo>
                  <a:pt x="362127" y="3721"/>
                </a:lnTo>
                <a:lnTo>
                  <a:pt x="347052" y="13893"/>
                </a:lnTo>
                <a:lnTo>
                  <a:pt x="336880" y="28981"/>
                </a:lnTo>
                <a:lnTo>
                  <a:pt x="333146" y="47447"/>
                </a:lnTo>
                <a:lnTo>
                  <a:pt x="333146" y="237236"/>
                </a:lnTo>
                <a:lnTo>
                  <a:pt x="336880" y="255714"/>
                </a:lnTo>
                <a:lnTo>
                  <a:pt x="347052" y="270802"/>
                </a:lnTo>
                <a:lnTo>
                  <a:pt x="362127" y="280974"/>
                </a:lnTo>
                <a:lnTo>
                  <a:pt x="380593" y="284708"/>
                </a:lnTo>
                <a:lnTo>
                  <a:pt x="570699" y="284708"/>
                </a:lnTo>
                <a:lnTo>
                  <a:pt x="589165" y="280974"/>
                </a:lnTo>
                <a:lnTo>
                  <a:pt x="604240" y="270802"/>
                </a:lnTo>
                <a:lnTo>
                  <a:pt x="614413" y="255714"/>
                </a:lnTo>
                <a:lnTo>
                  <a:pt x="618147" y="237236"/>
                </a:lnTo>
                <a:lnTo>
                  <a:pt x="618147" y="47447"/>
                </a:lnTo>
                <a:close/>
              </a:path>
            </a:pathLst>
          </a:custGeom>
          <a:solidFill>
            <a:srgbClr val="FFD8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058957" y="3910966"/>
            <a:ext cx="256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0">
                <a:solidFill>
                  <a:srgbClr val="FFFFFF"/>
                </a:solidFill>
                <a:latin typeface="Arial"/>
                <a:cs typeface="Arial"/>
              </a:rPr>
              <a:t>CLI</a:t>
            </a:r>
            <a:endParaRPr sz="1200">
              <a:latin typeface="Arial"/>
              <a:cs typeface="Arial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FD27022-9BA3-C542-A428-5848B2DEA88D}"/>
              </a:ext>
            </a:extLst>
          </p:cNvPr>
          <p:cNvSpPr/>
          <p:nvPr/>
        </p:nvSpPr>
        <p:spPr>
          <a:xfrm>
            <a:off x="4244543" y="3103733"/>
            <a:ext cx="748665" cy="2639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err="1">
                <a:latin typeface="Arial" panose="020B0604020202020204" pitchFamily="34" charset="0"/>
                <a:cs typeface="Arial" panose="020B0604020202020204" pitchFamily="34" charset="0"/>
              </a:rPr>
              <a:t>Kubelet</a:t>
            </a:r>
            <a:endParaRPr lang="es-E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811D15D-E404-2D4A-80E3-65AD1B4DBDF4}"/>
              </a:ext>
            </a:extLst>
          </p:cNvPr>
          <p:cNvSpPr/>
          <p:nvPr/>
        </p:nvSpPr>
        <p:spPr>
          <a:xfrm>
            <a:off x="4244542" y="3421920"/>
            <a:ext cx="748665" cy="2639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err="1">
                <a:latin typeface="Arial" panose="020B0604020202020204" pitchFamily="34" charset="0"/>
                <a:cs typeface="Arial" panose="020B0604020202020204" pitchFamily="34" charset="0"/>
              </a:rPr>
              <a:t>Kube</a:t>
            </a:r>
            <a:r>
              <a:rPr lang="es-ES" sz="800">
                <a:latin typeface="Arial" panose="020B0604020202020204" pitchFamily="34" charset="0"/>
                <a:cs typeface="Arial" panose="020B0604020202020204" pitchFamily="34" charset="0"/>
              </a:rPr>
              <a:t>-proxy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3EDC5B8-83E8-0441-8D93-3CDCA7CD9352}"/>
              </a:ext>
            </a:extLst>
          </p:cNvPr>
          <p:cNvSpPr/>
          <p:nvPr/>
        </p:nvSpPr>
        <p:spPr>
          <a:xfrm>
            <a:off x="5562600" y="3103733"/>
            <a:ext cx="748665" cy="2639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err="1">
                <a:latin typeface="Arial" panose="020B0604020202020204" pitchFamily="34" charset="0"/>
                <a:cs typeface="Arial" panose="020B0604020202020204" pitchFamily="34" charset="0"/>
              </a:rPr>
              <a:t>Kubelet</a:t>
            </a:r>
            <a:endParaRPr lang="es-E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F18E732-F26D-204D-AB39-14A1FF43DE69}"/>
              </a:ext>
            </a:extLst>
          </p:cNvPr>
          <p:cNvSpPr/>
          <p:nvPr/>
        </p:nvSpPr>
        <p:spPr>
          <a:xfrm>
            <a:off x="5562599" y="3421920"/>
            <a:ext cx="748665" cy="2639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err="1">
                <a:latin typeface="Arial" panose="020B0604020202020204" pitchFamily="34" charset="0"/>
                <a:cs typeface="Arial" panose="020B0604020202020204" pitchFamily="34" charset="0"/>
              </a:rPr>
              <a:t>Kube</a:t>
            </a:r>
            <a:r>
              <a:rPr lang="es-ES" sz="800">
                <a:latin typeface="Arial" panose="020B0604020202020204" pitchFamily="34" charset="0"/>
                <a:cs typeface="Arial" panose="020B0604020202020204" pitchFamily="34" charset="0"/>
              </a:rPr>
              <a:t>-proxy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7D3827E-49B3-F442-88AB-35262E44FD80}"/>
              </a:ext>
            </a:extLst>
          </p:cNvPr>
          <p:cNvSpPr/>
          <p:nvPr/>
        </p:nvSpPr>
        <p:spPr>
          <a:xfrm>
            <a:off x="6858000" y="3103733"/>
            <a:ext cx="748665" cy="2639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err="1">
                <a:latin typeface="Arial" panose="020B0604020202020204" pitchFamily="34" charset="0"/>
                <a:cs typeface="Arial" panose="020B0604020202020204" pitchFamily="34" charset="0"/>
              </a:rPr>
              <a:t>Kubelet</a:t>
            </a:r>
            <a:endParaRPr lang="es-E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284FA6AD-89E7-DC4E-9094-A44B9DBF1550}"/>
              </a:ext>
            </a:extLst>
          </p:cNvPr>
          <p:cNvSpPr/>
          <p:nvPr/>
        </p:nvSpPr>
        <p:spPr>
          <a:xfrm>
            <a:off x="6857999" y="3421920"/>
            <a:ext cx="748665" cy="2639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err="1">
                <a:latin typeface="Arial" panose="020B0604020202020204" pitchFamily="34" charset="0"/>
                <a:cs typeface="Arial" panose="020B0604020202020204" pitchFamily="34" charset="0"/>
              </a:rPr>
              <a:t>Kube</a:t>
            </a:r>
            <a:r>
              <a:rPr lang="es-ES" sz="800">
                <a:latin typeface="Arial" panose="020B0604020202020204" pitchFamily="34" charset="0"/>
                <a:cs typeface="Arial" panose="020B0604020202020204" pitchFamily="34" charset="0"/>
              </a:rPr>
              <a:t>-proxy</a:t>
            </a:r>
          </a:p>
        </p:txBody>
      </p:sp>
      <p:sp>
        <p:nvSpPr>
          <p:cNvPr id="54" name="object 3">
            <a:extLst>
              <a:ext uri="{FF2B5EF4-FFF2-40B4-BE49-F238E27FC236}">
                <a16:creationId xmlns:a16="http://schemas.microsoft.com/office/drawing/2014/main" id="{D4CAB433-406D-BD47-B4E0-013B7FB30958}"/>
              </a:ext>
            </a:extLst>
          </p:cNvPr>
          <p:cNvSpPr txBox="1"/>
          <p:nvPr/>
        </p:nvSpPr>
        <p:spPr>
          <a:xfrm>
            <a:off x="453014" y="1181159"/>
            <a:ext cx="265421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770"/>
              </a:spcBef>
              <a:tabLst>
                <a:tab pos="241935" algn="l"/>
              </a:tabLst>
            </a:pPr>
            <a:r>
              <a:rPr lang="es-ES" b="1" spc="-15" err="1">
                <a:solidFill>
                  <a:srgbClr val="666666"/>
                </a:solidFill>
                <a:latin typeface="Lato"/>
              </a:rPr>
              <a:t>Worker</a:t>
            </a:r>
            <a:r>
              <a:rPr lang="es-ES" b="1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b="1" spc="-15" err="1">
                <a:solidFill>
                  <a:srgbClr val="666666"/>
                </a:solidFill>
                <a:latin typeface="Lato"/>
              </a:rPr>
              <a:t>Nodes</a:t>
            </a:r>
            <a:endParaRPr lang="es-ES" b="1" spc="-15">
              <a:solidFill>
                <a:srgbClr val="666666"/>
              </a:solidFill>
              <a:latin typeface="Lato"/>
            </a:endParaRPr>
          </a:p>
        </p:txBody>
      </p:sp>
      <p:sp>
        <p:nvSpPr>
          <p:cNvPr id="55" name="object 3">
            <a:extLst>
              <a:ext uri="{FF2B5EF4-FFF2-40B4-BE49-F238E27FC236}">
                <a16:creationId xmlns:a16="http://schemas.microsoft.com/office/drawing/2014/main" id="{3019E870-B868-1045-8228-98F2B31FD117}"/>
              </a:ext>
            </a:extLst>
          </p:cNvPr>
          <p:cNvSpPr txBox="1"/>
          <p:nvPr/>
        </p:nvSpPr>
        <p:spPr>
          <a:xfrm>
            <a:off x="382927" y="1580565"/>
            <a:ext cx="3507134" cy="20544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nodes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in a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cluster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are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machines (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VMs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,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physical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servers,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etc</a:t>
            </a:r>
            <a:r>
              <a:rPr lang="es-ES" spc="-15">
                <a:solidFill>
                  <a:srgbClr val="666666"/>
                </a:solidFill>
                <a:latin typeface="Lato"/>
              </a:rPr>
              <a:t>)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that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run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your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applications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and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cloud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workflows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. </a:t>
            </a:r>
          </a:p>
          <a:p>
            <a:pPr marL="241300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Kubernetes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Master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controls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each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node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;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you'll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rarely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interact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with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nodes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directly</a:t>
            </a:r>
            <a:r>
              <a:rPr lang="es-ES" spc="-15">
                <a:solidFill>
                  <a:srgbClr val="666666"/>
                </a:solidFill>
                <a:latin typeface="La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1988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98" y="298236"/>
            <a:ext cx="5441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30">
                <a:solidFill>
                  <a:srgbClr val="01569A"/>
                </a:solidFill>
                <a:latin typeface="Arial"/>
                <a:cs typeface="Arial"/>
              </a:rPr>
              <a:t>Kubernetes</a:t>
            </a:r>
            <a:r>
              <a:rPr sz="3600" b="1" spc="-185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sz="3600" b="1" spc="35">
                <a:solidFill>
                  <a:srgbClr val="01569A"/>
                </a:solidFill>
                <a:latin typeface="Arial"/>
                <a:cs typeface="Arial"/>
              </a:rPr>
              <a:t>Architecture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4" name="object 4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34091" y="2220578"/>
            <a:ext cx="1045844" cy="1834514"/>
          </a:xfrm>
          <a:custGeom>
            <a:avLst/>
            <a:gdLst/>
            <a:ahLst/>
            <a:cxnLst/>
            <a:rect l="l" t="t" r="r" b="b"/>
            <a:pathLst>
              <a:path w="1045845" h="1834514">
                <a:moveTo>
                  <a:pt x="1045497" y="1834188"/>
                </a:moveTo>
                <a:lnTo>
                  <a:pt x="0" y="1834188"/>
                </a:lnTo>
                <a:lnTo>
                  <a:pt x="0" y="0"/>
                </a:lnTo>
                <a:lnTo>
                  <a:pt x="1045497" y="0"/>
                </a:lnTo>
                <a:lnTo>
                  <a:pt x="1045497" y="1834188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34091" y="2220578"/>
            <a:ext cx="1045844" cy="183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Times New Roman"/>
              <a:cs typeface="Times New Roman"/>
            </a:endParaRPr>
          </a:p>
          <a:p>
            <a:pPr marL="269240">
              <a:lnSpc>
                <a:spcPct val="100000"/>
              </a:lnSpc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09463" y="2220578"/>
            <a:ext cx="1045844" cy="1834514"/>
          </a:xfrm>
          <a:custGeom>
            <a:avLst/>
            <a:gdLst/>
            <a:ahLst/>
            <a:cxnLst/>
            <a:rect l="l" t="t" r="r" b="b"/>
            <a:pathLst>
              <a:path w="1045845" h="1834514">
                <a:moveTo>
                  <a:pt x="1045497" y="1834188"/>
                </a:moveTo>
                <a:lnTo>
                  <a:pt x="0" y="1834188"/>
                </a:lnTo>
                <a:lnTo>
                  <a:pt x="0" y="0"/>
                </a:lnTo>
                <a:lnTo>
                  <a:pt x="1045497" y="0"/>
                </a:lnTo>
                <a:lnTo>
                  <a:pt x="1045497" y="1834188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409463" y="2220578"/>
            <a:ext cx="1045844" cy="183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Times New Roman"/>
              <a:cs typeface="Times New Roman"/>
            </a:endParaRPr>
          </a:p>
          <a:p>
            <a:pPr marL="269240">
              <a:lnSpc>
                <a:spcPct val="100000"/>
              </a:lnSpc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84836" y="2220578"/>
            <a:ext cx="1045844" cy="1834514"/>
          </a:xfrm>
          <a:custGeom>
            <a:avLst/>
            <a:gdLst/>
            <a:ahLst/>
            <a:cxnLst/>
            <a:rect l="l" t="t" r="r" b="b"/>
            <a:pathLst>
              <a:path w="1045845" h="1834514">
                <a:moveTo>
                  <a:pt x="1045497" y="1834188"/>
                </a:moveTo>
                <a:lnTo>
                  <a:pt x="0" y="1834188"/>
                </a:lnTo>
                <a:lnTo>
                  <a:pt x="0" y="0"/>
                </a:lnTo>
                <a:lnTo>
                  <a:pt x="1045497" y="0"/>
                </a:lnTo>
                <a:lnTo>
                  <a:pt x="1045497" y="1834188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84836" y="2220578"/>
            <a:ext cx="1045844" cy="183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225785" y="2337866"/>
            <a:ext cx="618490" cy="617855"/>
          </a:xfrm>
          <a:custGeom>
            <a:avLst/>
            <a:gdLst/>
            <a:ahLst/>
            <a:cxnLst/>
            <a:rect l="l" t="t" r="r" b="b"/>
            <a:pathLst>
              <a:path w="618489" h="617855">
                <a:moveTo>
                  <a:pt x="285000" y="380606"/>
                </a:moveTo>
                <a:lnTo>
                  <a:pt x="263867" y="341109"/>
                </a:lnTo>
                <a:lnTo>
                  <a:pt x="237553" y="333133"/>
                </a:lnTo>
                <a:lnTo>
                  <a:pt x="47447" y="333133"/>
                </a:lnTo>
                <a:lnTo>
                  <a:pt x="28968" y="336867"/>
                </a:lnTo>
                <a:lnTo>
                  <a:pt x="13893" y="347040"/>
                </a:lnTo>
                <a:lnTo>
                  <a:pt x="3721" y="362127"/>
                </a:lnTo>
                <a:lnTo>
                  <a:pt x="0" y="380606"/>
                </a:lnTo>
                <a:lnTo>
                  <a:pt x="0" y="570382"/>
                </a:lnTo>
                <a:lnTo>
                  <a:pt x="3721" y="588860"/>
                </a:lnTo>
                <a:lnTo>
                  <a:pt x="13893" y="603948"/>
                </a:lnTo>
                <a:lnTo>
                  <a:pt x="28968" y="614108"/>
                </a:lnTo>
                <a:lnTo>
                  <a:pt x="47447" y="617829"/>
                </a:lnTo>
                <a:lnTo>
                  <a:pt x="237553" y="617829"/>
                </a:lnTo>
                <a:lnTo>
                  <a:pt x="256019" y="614108"/>
                </a:lnTo>
                <a:lnTo>
                  <a:pt x="271094" y="603948"/>
                </a:lnTo>
                <a:lnTo>
                  <a:pt x="281266" y="588860"/>
                </a:lnTo>
                <a:lnTo>
                  <a:pt x="285000" y="570382"/>
                </a:lnTo>
                <a:lnTo>
                  <a:pt x="285000" y="380606"/>
                </a:lnTo>
                <a:close/>
              </a:path>
              <a:path w="618489" h="617855">
                <a:moveTo>
                  <a:pt x="285000" y="47447"/>
                </a:moveTo>
                <a:lnTo>
                  <a:pt x="263867" y="7975"/>
                </a:lnTo>
                <a:lnTo>
                  <a:pt x="237553" y="0"/>
                </a:lnTo>
                <a:lnTo>
                  <a:pt x="47447" y="0"/>
                </a:lnTo>
                <a:lnTo>
                  <a:pt x="28968" y="3721"/>
                </a:lnTo>
                <a:lnTo>
                  <a:pt x="13893" y="13893"/>
                </a:lnTo>
                <a:lnTo>
                  <a:pt x="3721" y="28981"/>
                </a:lnTo>
                <a:lnTo>
                  <a:pt x="0" y="47447"/>
                </a:lnTo>
                <a:lnTo>
                  <a:pt x="0" y="237236"/>
                </a:lnTo>
                <a:lnTo>
                  <a:pt x="3721" y="255714"/>
                </a:lnTo>
                <a:lnTo>
                  <a:pt x="13893" y="270802"/>
                </a:lnTo>
                <a:lnTo>
                  <a:pt x="28968" y="280974"/>
                </a:lnTo>
                <a:lnTo>
                  <a:pt x="47447" y="284708"/>
                </a:lnTo>
                <a:lnTo>
                  <a:pt x="237553" y="284708"/>
                </a:lnTo>
                <a:lnTo>
                  <a:pt x="256019" y="280974"/>
                </a:lnTo>
                <a:lnTo>
                  <a:pt x="271094" y="270802"/>
                </a:lnTo>
                <a:lnTo>
                  <a:pt x="281266" y="255714"/>
                </a:lnTo>
                <a:lnTo>
                  <a:pt x="285000" y="237236"/>
                </a:lnTo>
                <a:lnTo>
                  <a:pt x="285000" y="47447"/>
                </a:lnTo>
                <a:close/>
              </a:path>
              <a:path w="618489" h="617855">
                <a:moveTo>
                  <a:pt x="618147" y="380606"/>
                </a:moveTo>
                <a:lnTo>
                  <a:pt x="597014" y="341109"/>
                </a:lnTo>
                <a:lnTo>
                  <a:pt x="570699" y="333133"/>
                </a:lnTo>
                <a:lnTo>
                  <a:pt x="380593" y="333133"/>
                </a:lnTo>
                <a:lnTo>
                  <a:pt x="362127" y="336867"/>
                </a:lnTo>
                <a:lnTo>
                  <a:pt x="347040" y="347040"/>
                </a:lnTo>
                <a:lnTo>
                  <a:pt x="336880" y="362127"/>
                </a:lnTo>
                <a:lnTo>
                  <a:pt x="333146" y="380606"/>
                </a:lnTo>
                <a:lnTo>
                  <a:pt x="333146" y="570382"/>
                </a:lnTo>
                <a:lnTo>
                  <a:pt x="336880" y="588860"/>
                </a:lnTo>
                <a:lnTo>
                  <a:pt x="347040" y="603948"/>
                </a:lnTo>
                <a:lnTo>
                  <a:pt x="362127" y="614108"/>
                </a:lnTo>
                <a:lnTo>
                  <a:pt x="380593" y="617829"/>
                </a:lnTo>
                <a:lnTo>
                  <a:pt x="570699" y="617829"/>
                </a:lnTo>
                <a:lnTo>
                  <a:pt x="589165" y="614108"/>
                </a:lnTo>
                <a:lnTo>
                  <a:pt x="604253" y="603948"/>
                </a:lnTo>
                <a:lnTo>
                  <a:pt x="614413" y="588860"/>
                </a:lnTo>
                <a:lnTo>
                  <a:pt x="618147" y="570382"/>
                </a:lnTo>
                <a:lnTo>
                  <a:pt x="618147" y="380606"/>
                </a:lnTo>
                <a:close/>
              </a:path>
              <a:path w="618489" h="617855">
                <a:moveTo>
                  <a:pt x="618147" y="47447"/>
                </a:moveTo>
                <a:lnTo>
                  <a:pt x="597014" y="7975"/>
                </a:lnTo>
                <a:lnTo>
                  <a:pt x="570699" y="0"/>
                </a:lnTo>
                <a:lnTo>
                  <a:pt x="380593" y="0"/>
                </a:lnTo>
                <a:lnTo>
                  <a:pt x="362127" y="3721"/>
                </a:lnTo>
                <a:lnTo>
                  <a:pt x="347040" y="13893"/>
                </a:lnTo>
                <a:lnTo>
                  <a:pt x="336880" y="28981"/>
                </a:lnTo>
                <a:lnTo>
                  <a:pt x="333146" y="47447"/>
                </a:lnTo>
                <a:lnTo>
                  <a:pt x="333146" y="237236"/>
                </a:lnTo>
                <a:lnTo>
                  <a:pt x="336880" y="255714"/>
                </a:lnTo>
                <a:lnTo>
                  <a:pt x="347040" y="270802"/>
                </a:lnTo>
                <a:lnTo>
                  <a:pt x="362127" y="280974"/>
                </a:lnTo>
                <a:lnTo>
                  <a:pt x="380593" y="284708"/>
                </a:lnTo>
                <a:lnTo>
                  <a:pt x="570699" y="284708"/>
                </a:lnTo>
                <a:lnTo>
                  <a:pt x="589165" y="280974"/>
                </a:lnTo>
                <a:lnTo>
                  <a:pt x="604253" y="270802"/>
                </a:lnTo>
                <a:lnTo>
                  <a:pt x="614413" y="255714"/>
                </a:lnTo>
                <a:lnTo>
                  <a:pt x="618147" y="237236"/>
                </a:lnTo>
                <a:lnTo>
                  <a:pt x="618147" y="47447"/>
                </a:lnTo>
                <a:close/>
              </a:path>
            </a:pathLst>
          </a:custGeom>
          <a:solidFill>
            <a:srgbClr val="FFD8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91734" y="2337866"/>
            <a:ext cx="618490" cy="617855"/>
          </a:xfrm>
          <a:custGeom>
            <a:avLst/>
            <a:gdLst/>
            <a:ahLst/>
            <a:cxnLst/>
            <a:rect l="l" t="t" r="r" b="b"/>
            <a:pathLst>
              <a:path w="618489" h="617855">
                <a:moveTo>
                  <a:pt x="285000" y="380606"/>
                </a:moveTo>
                <a:lnTo>
                  <a:pt x="263880" y="341109"/>
                </a:lnTo>
                <a:lnTo>
                  <a:pt x="237553" y="333133"/>
                </a:lnTo>
                <a:lnTo>
                  <a:pt x="47447" y="333133"/>
                </a:lnTo>
                <a:lnTo>
                  <a:pt x="28981" y="336867"/>
                </a:lnTo>
                <a:lnTo>
                  <a:pt x="13906" y="347040"/>
                </a:lnTo>
                <a:lnTo>
                  <a:pt x="3733" y="362127"/>
                </a:lnTo>
                <a:lnTo>
                  <a:pt x="0" y="380606"/>
                </a:lnTo>
                <a:lnTo>
                  <a:pt x="0" y="570382"/>
                </a:lnTo>
                <a:lnTo>
                  <a:pt x="3733" y="588860"/>
                </a:lnTo>
                <a:lnTo>
                  <a:pt x="13893" y="603948"/>
                </a:lnTo>
                <a:lnTo>
                  <a:pt x="28981" y="614108"/>
                </a:lnTo>
                <a:lnTo>
                  <a:pt x="47447" y="617829"/>
                </a:lnTo>
                <a:lnTo>
                  <a:pt x="237553" y="617829"/>
                </a:lnTo>
                <a:lnTo>
                  <a:pt x="256032" y="614108"/>
                </a:lnTo>
                <a:lnTo>
                  <a:pt x="271106" y="603948"/>
                </a:lnTo>
                <a:lnTo>
                  <a:pt x="281266" y="588860"/>
                </a:lnTo>
                <a:lnTo>
                  <a:pt x="285000" y="570382"/>
                </a:lnTo>
                <a:lnTo>
                  <a:pt x="285000" y="380606"/>
                </a:lnTo>
                <a:close/>
              </a:path>
              <a:path w="618489" h="617855">
                <a:moveTo>
                  <a:pt x="285000" y="47447"/>
                </a:moveTo>
                <a:lnTo>
                  <a:pt x="263880" y="7975"/>
                </a:lnTo>
                <a:lnTo>
                  <a:pt x="237553" y="0"/>
                </a:lnTo>
                <a:lnTo>
                  <a:pt x="47447" y="0"/>
                </a:lnTo>
                <a:lnTo>
                  <a:pt x="28981" y="3721"/>
                </a:lnTo>
                <a:lnTo>
                  <a:pt x="13893" y="13893"/>
                </a:lnTo>
                <a:lnTo>
                  <a:pt x="3733" y="28981"/>
                </a:lnTo>
                <a:lnTo>
                  <a:pt x="0" y="47447"/>
                </a:lnTo>
                <a:lnTo>
                  <a:pt x="0" y="237236"/>
                </a:lnTo>
                <a:lnTo>
                  <a:pt x="3733" y="255714"/>
                </a:lnTo>
                <a:lnTo>
                  <a:pt x="13893" y="270802"/>
                </a:lnTo>
                <a:lnTo>
                  <a:pt x="28981" y="280974"/>
                </a:lnTo>
                <a:lnTo>
                  <a:pt x="47447" y="284708"/>
                </a:lnTo>
                <a:lnTo>
                  <a:pt x="237553" y="284708"/>
                </a:lnTo>
                <a:lnTo>
                  <a:pt x="256032" y="280974"/>
                </a:lnTo>
                <a:lnTo>
                  <a:pt x="271106" y="270802"/>
                </a:lnTo>
                <a:lnTo>
                  <a:pt x="281266" y="255714"/>
                </a:lnTo>
                <a:lnTo>
                  <a:pt x="285000" y="237236"/>
                </a:lnTo>
                <a:lnTo>
                  <a:pt x="285000" y="47447"/>
                </a:lnTo>
                <a:close/>
              </a:path>
              <a:path w="618489" h="617855">
                <a:moveTo>
                  <a:pt x="618147" y="47447"/>
                </a:moveTo>
                <a:lnTo>
                  <a:pt x="597027" y="7975"/>
                </a:lnTo>
                <a:lnTo>
                  <a:pt x="570699" y="0"/>
                </a:lnTo>
                <a:lnTo>
                  <a:pt x="380593" y="0"/>
                </a:lnTo>
                <a:lnTo>
                  <a:pt x="362127" y="3721"/>
                </a:lnTo>
                <a:lnTo>
                  <a:pt x="347052" y="13893"/>
                </a:lnTo>
                <a:lnTo>
                  <a:pt x="336880" y="28981"/>
                </a:lnTo>
                <a:lnTo>
                  <a:pt x="333146" y="47447"/>
                </a:lnTo>
                <a:lnTo>
                  <a:pt x="333146" y="237236"/>
                </a:lnTo>
                <a:lnTo>
                  <a:pt x="336880" y="255714"/>
                </a:lnTo>
                <a:lnTo>
                  <a:pt x="347052" y="270802"/>
                </a:lnTo>
                <a:lnTo>
                  <a:pt x="362127" y="280974"/>
                </a:lnTo>
                <a:lnTo>
                  <a:pt x="380593" y="284708"/>
                </a:lnTo>
                <a:lnTo>
                  <a:pt x="570699" y="284708"/>
                </a:lnTo>
                <a:lnTo>
                  <a:pt x="589178" y="280974"/>
                </a:lnTo>
                <a:lnTo>
                  <a:pt x="604253" y="270802"/>
                </a:lnTo>
                <a:lnTo>
                  <a:pt x="614426" y="255714"/>
                </a:lnTo>
                <a:lnTo>
                  <a:pt x="618147" y="237236"/>
                </a:lnTo>
                <a:lnTo>
                  <a:pt x="618147" y="47447"/>
                </a:lnTo>
                <a:close/>
              </a:path>
            </a:pathLst>
          </a:custGeom>
          <a:solidFill>
            <a:srgbClr val="FFD8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57708" y="2337866"/>
            <a:ext cx="618490" cy="285115"/>
          </a:xfrm>
          <a:custGeom>
            <a:avLst/>
            <a:gdLst/>
            <a:ahLst/>
            <a:cxnLst/>
            <a:rect l="l" t="t" r="r" b="b"/>
            <a:pathLst>
              <a:path w="618490" h="285114">
                <a:moveTo>
                  <a:pt x="285000" y="47447"/>
                </a:moveTo>
                <a:lnTo>
                  <a:pt x="263867" y="7975"/>
                </a:lnTo>
                <a:lnTo>
                  <a:pt x="237540" y="0"/>
                </a:lnTo>
                <a:lnTo>
                  <a:pt x="47447" y="0"/>
                </a:lnTo>
                <a:lnTo>
                  <a:pt x="28981" y="3721"/>
                </a:lnTo>
                <a:lnTo>
                  <a:pt x="13893" y="13893"/>
                </a:lnTo>
                <a:lnTo>
                  <a:pt x="3721" y="28981"/>
                </a:lnTo>
                <a:lnTo>
                  <a:pt x="0" y="47447"/>
                </a:lnTo>
                <a:lnTo>
                  <a:pt x="0" y="237236"/>
                </a:lnTo>
                <a:lnTo>
                  <a:pt x="3721" y="255714"/>
                </a:lnTo>
                <a:lnTo>
                  <a:pt x="13893" y="270802"/>
                </a:lnTo>
                <a:lnTo>
                  <a:pt x="28981" y="280974"/>
                </a:lnTo>
                <a:lnTo>
                  <a:pt x="47447" y="284708"/>
                </a:lnTo>
                <a:lnTo>
                  <a:pt x="237540" y="284708"/>
                </a:lnTo>
                <a:lnTo>
                  <a:pt x="256019" y="280974"/>
                </a:lnTo>
                <a:lnTo>
                  <a:pt x="271094" y="270802"/>
                </a:lnTo>
                <a:lnTo>
                  <a:pt x="281266" y="255714"/>
                </a:lnTo>
                <a:lnTo>
                  <a:pt x="285000" y="237236"/>
                </a:lnTo>
                <a:lnTo>
                  <a:pt x="285000" y="47447"/>
                </a:lnTo>
                <a:close/>
              </a:path>
              <a:path w="618490" h="285114">
                <a:moveTo>
                  <a:pt x="618147" y="47447"/>
                </a:moveTo>
                <a:lnTo>
                  <a:pt x="597014" y="7975"/>
                </a:lnTo>
                <a:lnTo>
                  <a:pt x="570699" y="0"/>
                </a:lnTo>
                <a:lnTo>
                  <a:pt x="380593" y="0"/>
                </a:lnTo>
                <a:lnTo>
                  <a:pt x="362127" y="3721"/>
                </a:lnTo>
                <a:lnTo>
                  <a:pt x="347052" y="13893"/>
                </a:lnTo>
                <a:lnTo>
                  <a:pt x="336880" y="28981"/>
                </a:lnTo>
                <a:lnTo>
                  <a:pt x="333146" y="47447"/>
                </a:lnTo>
                <a:lnTo>
                  <a:pt x="333146" y="237236"/>
                </a:lnTo>
                <a:lnTo>
                  <a:pt x="336880" y="255714"/>
                </a:lnTo>
                <a:lnTo>
                  <a:pt x="347052" y="270802"/>
                </a:lnTo>
                <a:lnTo>
                  <a:pt x="362127" y="280974"/>
                </a:lnTo>
                <a:lnTo>
                  <a:pt x="380593" y="284708"/>
                </a:lnTo>
                <a:lnTo>
                  <a:pt x="570699" y="284708"/>
                </a:lnTo>
                <a:lnTo>
                  <a:pt x="589165" y="280974"/>
                </a:lnTo>
                <a:lnTo>
                  <a:pt x="604240" y="270802"/>
                </a:lnTo>
                <a:lnTo>
                  <a:pt x="614413" y="255714"/>
                </a:lnTo>
                <a:lnTo>
                  <a:pt x="618147" y="237236"/>
                </a:lnTo>
                <a:lnTo>
                  <a:pt x="618147" y="47447"/>
                </a:lnTo>
                <a:close/>
              </a:path>
            </a:pathLst>
          </a:custGeom>
          <a:solidFill>
            <a:srgbClr val="FFD8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058957" y="3910966"/>
            <a:ext cx="256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0">
                <a:solidFill>
                  <a:srgbClr val="FFFFFF"/>
                </a:solidFill>
                <a:latin typeface="Arial"/>
                <a:cs typeface="Arial"/>
              </a:rPr>
              <a:t>CLI</a:t>
            </a:r>
            <a:endParaRPr sz="1200">
              <a:latin typeface="Arial"/>
              <a:cs typeface="Arial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FD27022-9BA3-C542-A428-5848B2DEA88D}"/>
              </a:ext>
            </a:extLst>
          </p:cNvPr>
          <p:cNvSpPr/>
          <p:nvPr/>
        </p:nvSpPr>
        <p:spPr>
          <a:xfrm>
            <a:off x="4244543" y="3103733"/>
            <a:ext cx="748665" cy="2639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err="1">
                <a:latin typeface="Arial" panose="020B0604020202020204" pitchFamily="34" charset="0"/>
                <a:cs typeface="Arial" panose="020B0604020202020204" pitchFamily="34" charset="0"/>
              </a:rPr>
              <a:t>Kubelet</a:t>
            </a:r>
            <a:endParaRPr lang="es-E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811D15D-E404-2D4A-80E3-65AD1B4DBDF4}"/>
              </a:ext>
            </a:extLst>
          </p:cNvPr>
          <p:cNvSpPr/>
          <p:nvPr/>
        </p:nvSpPr>
        <p:spPr>
          <a:xfrm>
            <a:off x="4244542" y="3421920"/>
            <a:ext cx="748665" cy="2639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err="1">
                <a:latin typeface="Arial" panose="020B0604020202020204" pitchFamily="34" charset="0"/>
                <a:cs typeface="Arial" panose="020B0604020202020204" pitchFamily="34" charset="0"/>
              </a:rPr>
              <a:t>Kube</a:t>
            </a:r>
            <a:r>
              <a:rPr lang="es-ES" sz="800">
                <a:latin typeface="Arial" panose="020B0604020202020204" pitchFamily="34" charset="0"/>
                <a:cs typeface="Arial" panose="020B0604020202020204" pitchFamily="34" charset="0"/>
              </a:rPr>
              <a:t>-proxy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3EDC5B8-83E8-0441-8D93-3CDCA7CD9352}"/>
              </a:ext>
            </a:extLst>
          </p:cNvPr>
          <p:cNvSpPr/>
          <p:nvPr/>
        </p:nvSpPr>
        <p:spPr>
          <a:xfrm>
            <a:off x="5562600" y="3103733"/>
            <a:ext cx="748665" cy="2639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err="1">
                <a:latin typeface="Arial" panose="020B0604020202020204" pitchFamily="34" charset="0"/>
                <a:cs typeface="Arial" panose="020B0604020202020204" pitchFamily="34" charset="0"/>
              </a:rPr>
              <a:t>Kubelet</a:t>
            </a:r>
            <a:endParaRPr lang="es-E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F18E732-F26D-204D-AB39-14A1FF43DE69}"/>
              </a:ext>
            </a:extLst>
          </p:cNvPr>
          <p:cNvSpPr/>
          <p:nvPr/>
        </p:nvSpPr>
        <p:spPr>
          <a:xfrm>
            <a:off x="5562599" y="3421920"/>
            <a:ext cx="748665" cy="2639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err="1">
                <a:latin typeface="Arial" panose="020B0604020202020204" pitchFamily="34" charset="0"/>
                <a:cs typeface="Arial" panose="020B0604020202020204" pitchFamily="34" charset="0"/>
              </a:rPr>
              <a:t>Kube</a:t>
            </a:r>
            <a:r>
              <a:rPr lang="es-ES" sz="800">
                <a:latin typeface="Arial" panose="020B0604020202020204" pitchFamily="34" charset="0"/>
                <a:cs typeface="Arial" panose="020B0604020202020204" pitchFamily="34" charset="0"/>
              </a:rPr>
              <a:t>-proxy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7D3827E-49B3-F442-88AB-35262E44FD80}"/>
              </a:ext>
            </a:extLst>
          </p:cNvPr>
          <p:cNvSpPr/>
          <p:nvPr/>
        </p:nvSpPr>
        <p:spPr>
          <a:xfrm>
            <a:off x="6858000" y="3103733"/>
            <a:ext cx="748665" cy="2639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err="1">
                <a:latin typeface="Arial" panose="020B0604020202020204" pitchFamily="34" charset="0"/>
                <a:cs typeface="Arial" panose="020B0604020202020204" pitchFamily="34" charset="0"/>
              </a:rPr>
              <a:t>Kubelet</a:t>
            </a:r>
            <a:endParaRPr lang="es-E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284FA6AD-89E7-DC4E-9094-A44B9DBF1550}"/>
              </a:ext>
            </a:extLst>
          </p:cNvPr>
          <p:cNvSpPr/>
          <p:nvPr/>
        </p:nvSpPr>
        <p:spPr>
          <a:xfrm>
            <a:off x="6857999" y="3421920"/>
            <a:ext cx="748665" cy="2639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err="1">
                <a:latin typeface="Arial" panose="020B0604020202020204" pitchFamily="34" charset="0"/>
                <a:cs typeface="Arial" panose="020B0604020202020204" pitchFamily="34" charset="0"/>
              </a:rPr>
              <a:t>Kube</a:t>
            </a:r>
            <a:r>
              <a:rPr lang="es-ES" sz="800">
                <a:latin typeface="Arial" panose="020B0604020202020204" pitchFamily="34" charset="0"/>
                <a:cs typeface="Arial" panose="020B0604020202020204" pitchFamily="34" charset="0"/>
              </a:rPr>
              <a:t>-proxy</a:t>
            </a:r>
          </a:p>
        </p:txBody>
      </p:sp>
      <p:sp>
        <p:nvSpPr>
          <p:cNvPr id="54" name="object 3">
            <a:extLst>
              <a:ext uri="{FF2B5EF4-FFF2-40B4-BE49-F238E27FC236}">
                <a16:creationId xmlns:a16="http://schemas.microsoft.com/office/drawing/2014/main" id="{D4CAB433-406D-BD47-B4E0-013B7FB30958}"/>
              </a:ext>
            </a:extLst>
          </p:cNvPr>
          <p:cNvSpPr txBox="1"/>
          <p:nvPr/>
        </p:nvSpPr>
        <p:spPr>
          <a:xfrm>
            <a:off x="453014" y="1181159"/>
            <a:ext cx="265421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770"/>
              </a:spcBef>
              <a:tabLst>
                <a:tab pos="241935" algn="l"/>
              </a:tabLst>
            </a:pPr>
            <a:r>
              <a:rPr lang="es-ES" b="1" spc="-15" err="1">
                <a:solidFill>
                  <a:srgbClr val="666666"/>
                </a:solidFill>
                <a:latin typeface="Lato"/>
              </a:rPr>
              <a:t>Kubelet</a:t>
            </a:r>
            <a:endParaRPr lang="es-ES" b="1" spc="-15">
              <a:solidFill>
                <a:srgbClr val="666666"/>
              </a:solidFill>
              <a:latin typeface="Lato"/>
            </a:endParaRPr>
          </a:p>
        </p:txBody>
      </p:sp>
      <p:sp>
        <p:nvSpPr>
          <p:cNvPr id="55" name="object 3">
            <a:extLst>
              <a:ext uri="{FF2B5EF4-FFF2-40B4-BE49-F238E27FC236}">
                <a16:creationId xmlns:a16="http://schemas.microsoft.com/office/drawing/2014/main" id="{3019E870-B868-1045-8228-98F2B31FD117}"/>
              </a:ext>
            </a:extLst>
          </p:cNvPr>
          <p:cNvSpPr txBox="1"/>
          <p:nvPr/>
        </p:nvSpPr>
        <p:spPr>
          <a:xfrm>
            <a:off x="382927" y="1580565"/>
            <a:ext cx="3507134" cy="2505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It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is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an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agent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which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communicates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with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Master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node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and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executes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on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nodes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or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worker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nodes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It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gets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Pod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specifications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through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API server and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executes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containers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associated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with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Pod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and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ensures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that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containers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described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in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those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Pod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are running and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healthy</a:t>
            </a:r>
            <a:r>
              <a:rPr lang="es-ES" spc="-15">
                <a:solidFill>
                  <a:srgbClr val="666666"/>
                </a:solidFill>
                <a:latin typeface="La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4196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98" y="298228"/>
            <a:ext cx="17303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35">
                <a:solidFill>
                  <a:srgbClr val="01569A"/>
                </a:solidFill>
                <a:latin typeface="Arial"/>
                <a:cs typeface="Arial"/>
              </a:rPr>
              <a:t>Agenda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8798" y="1047750"/>
            <a:ext cx="3999865" cy="3236784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52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lang="es-ES" sz="1600" spc="10" dirty="0" err="1">
                <a:solidFill>
                  <a:srgbClr val="666666"/>
                </a:solidFill>
                <a:latin typeface="Lato"/>
                <a:cs typeface="Lato"/>
              </a:rPr>
              <a:t>History</a:t>
            </a:r>
            <a:endParaRPr lang="es-ES" sz="1600" spc="10" dirty="0">
              <a:solidFill>
                <a:srgbClr val="666666"/>
              </a:solidFill>
              <a:latin typeface="Lato"/>
              <a:cs typeface="Lato"/>
            </a:endParaRPr>
          </a:p>
          <a:p>
            <a:pPr marL="424815" indent="-412750">
              <a:lnSpc>
                <a:spcPct val="100000"/>
              </a:lnSpc>
              <a:spcBef>
                <a:spcPts val="52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lang="es-ES" sz="1600" spc="10" dirty="0" err="1">
                <a:solidFill>
                  <a:srgbClr val="666666"/>
                </a:solidFill>
                <a:latin typeface="Lato"/>
                <a:cs typeface="Lato"/>
              </a:rPr>
              <a:t>Kubernetes</a:t>
            </a:r>
            <a:endParaRPr lang="es-ES" sz="1600" spc="10" dirty="0">
              <a:solidFill>
                <a:srgbClr val="666666"/>
              </a:solidFill>
              <a:latin typeface="Lato"/>
              <a:cs typeface="Lato"/>
            </a:endParaRPr>
          </a:p>
          <a:p>
            <a:pPr marL="424815" indent="-412750">
              <a:lnSpc>
                <a:spcPct val="100000"/>
              </a:lnSpc>
              <a:spcBef>
                <a:spcPts val="295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1600" spc="5" dirty="0">
                <a:solidFill>
                  <a:srgbClr val="666666"/>
                </a:solidFill>
                <a:latin typeface="Lato"/>
                <a:cs typeface="Lato"/>
              </a:rPr>
              <a:t>Routing</a:t>
            </a:r>
            <a:endParaRPr sz="1600" dirty="0">
              <a:latin typeface="Lato"/>
              <a:cs typeface="Lato"/>
            </a:endParaRPr>
          </a:p>
          <a:p>
            <a:pPr marL="424815" indent="-412750">
              <a:lnSpc>
                <a:spcPct val="100000"/>
              </a:lnSpc>
              <a:spcBef>
                <a:spcPts val="295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lang="es-ES" sz="1600" spc="10" dirty="0" err="1">
                <a:solidFill>
                  <a:srgbClr val="666666"/>
                </a:solidFill>
                <a:latin typeface="Lato"/>
                <a:cs typeface="Lato"/>
              </a:rPr>
              <a:t>Configuration</a:t>
            </a:r>
            <a:r>
              <a:rPr lang="es-ES" sz="1600" spc="-215" dirty="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lang="es-ES" sz="1600" dirty="0">
                <a:solidFill>
                  <a:srgbClr val="666666"/>
                </a:solidFill>
                <a:latin typeface="Lato"/>
                <a:cs typeface="Lato"/>
              </a:rPr>
              <a:t>Management</a:t>
            </a:r>
            <a:endParaRPr lang="es-ES" sz="1600" dirty="0">
              <a:latin typeface="Lato"/>
              <a:cs typeface="Lato"/>
            </a:endParaRPr>
          </a:p>
          <a:p>
            <a:pPr marL="424815" indent="-412750">
              <a:lnSpc>
                <a:spcPct val="100000"/>
              </a:lnSpc>
              <a:spcBef>
                <a:spcPts val="42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lang="es-ES" sz="1600" spc="15" dirty="0">
                <a:solidFill>
                  <a:srgbClr val="666666"/>
                </a:solidFill>
                <a:latin typeface="Lato"/>
                <a:cs typeface="Lato"/>
              </a:rPr>
              <a:t>Rolling </a:t>
            </a:r>
            <a:r>
              <a:rPr lang="es-ES" sz="1600" spc="5" dirty="0" err="1">
                <a:solidFill>
                  <a:srgbClr val="666666"/>
                </a:solidFill>
                <a:latin typeface="Lato"/>
                <a:cs typeface="Lato"/>
              </a:rPr>
              <a:t>Out</a:t>
            </a:r>
            <a:r>
              <a:rPr lang="es-ES" sz="1600" spc="-335" dirty="0">
                <a:solidFill>
                  <a:srgbClr val="666666"/>
                </a:solidFill>
                <a:latin typeface="Lato"/>
                <a:cs typeface="Lato"/>
              </a:rPr>
              <a:t>  </a:t>
            </a:r>
            <a:r>
              <a:rPr lang="es-ES" sz="1600" dirty="0" err="1">
                <a:solidFill>
                  <a:srgbClr val="666666"/>
                </a:solidFill>
                <a:latin typeface="Lato"/>
                <a:cs typeface="Lato"/>
              </a:rPr>
              <a:t>Updates</a:t>
            </a:r>
            <a:endParaRPr lang="es-ES" sz="1600" dirty="0">
              <a:latin typeface="Lato"/>
              <a:cs typeface="Lato"/>
            </a:endParaRPr>
          </a:p>
          <a:p>
            <a:pPr marL="424815" indent="-412750">
              <a:lnSpc>
                <a:spcPct val="100000"/>
              </a:lnSpc>
              <a:spcBef>
                <a:spcPts val="42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lang="es-ES" sz="1600" spc="5" dirty="0" err="1">
                <a:solidFill>
                  <a:srgbClr val="666666"/>
                </a:solidFill>
                <a:latin typeface="Lato"/>
                <a:cs typeface="Lato"/>
              </a:rPr>
              <a:t>Autoscaling</a:t>
            </a:r>
            <a:endParaRPr lang="es-ES" sz="1600" spc="5" dirty="0">
              <a:solidFill>
                <a:srgbClr val="666666"/>
              </a:solidFill>
              <a:latin typeface="Lato"/>
              <a:cs typeface="Lato"/>
            </a:endParaRPr>
          </a:p>
          <a:p>
            <a:pPr marL="424815" indent="-412750">
              <a:lnSpc>
                <a:spcPct val="100000"/>
              </a:lnSpc>
              <a:spcBef>
                <a:spcPts val="42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lang="es-ES" sz="1600" spc="5" dirty="0" err="1">
                <a:solidFill>
                  <a:srgbClr val="666666"/>
                </a:solidFill>
                <a:latin typeface="Lato"/>
                <a:cs typeface="Lato"/>
              </a:rPr>
              <a:t>Package</a:t>
            </a:r>
            <a:r>
              <a:rPr lang="es-ES" sz="1600" spc="-215" dirty="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lang="es-ES" sz="1600" dirty="0">
                <a:solidFill>
                  <a:srgbClr val="666666"/>
                </a:solidFill>
                <a:latin typeface="Lato"/>
                <a:cs typeface="Lato"/>
              </a:rPr>
              <a:t>Management</a:t>
            </a:r>
            <a:endParaRPr lang="es-ES" sz="1600" dirty="0">
              <a:latin typeface="Lato"/>
              <a:cs typeface="Lato"/>
            </a:endParaRPr>
          </a:p>
          <a:p>
            <a:pPr marL="424815" indent="-412750">
              <a:lnSpc>
                <a:spcPct val="100000"/>
              </a:lnSpc>
              <a:spcBef>
                <a:spcPts val="29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lang="es-ES" sz="1600" spc="5" dirty="0">
                <a:solidFill>
                  <a:srgbClr val="666666"/>
                </a:solidFill>
                <a:latin typeface="Lato"/>
                <a:cs typeface="Lato"/>
              </a:rPr>
              <a:t>Demo</a:t>
            </a:r>
          </a:p>
          <a:p>
            <a:pPr marL="424815" indent="-412750">
              <a:lnSpc>
                <a:spcPct val="100000"/>
              </a:lnSpc>
              <a:spcBef>
                <a:spcPts val="29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lang="es-ES" sz="1600" spc="5" dirty="0" err="1">
                <a:solidFill>
                  <a:srgbClr val="666666"/>
                </a:solidFill>
                <a:latin typeface="Lato"/>
                <a:cs typeface="Lato"/>
              </a:rPr>
              <a:t>Questions</a:t>
            </a:r>
            <a:endParaRPr lang="es-ES" sz="1600" dirty="0">
              <a:latin typeface="Lato"/>
              <a:cs typeface="Lato"/>
            </a:endParaRPr>
          </a:p>
          <a:p>
            <a:pPr marL="12065">
              <a:lnSpc>
                <a:spcPct val="100000"/>
              </a:lnSpc>
              <a:spcBef>
                <a:spcPts val="420"/>
              </a:spcBef>
              <a:tabLst>
                <a:tab pos="424815" algn="l"/>
                <a:tab pos="425450" algn="l"/>
              </a:tabLst>
            </a:pPr>
            <a:endParaRPr lang="es-ES" sz="1600" dirty="0">
              <a:latin typeface="Lato"/>
              <a:cs typeface="Lato"/>
            </a:endParaRPr>
          </a:p>
          <a:p>
            <a:pPr marL="424815" indent="-412750">
              <a:lnSpc>
                <a:spcPct val="100000"/>
              </a:lnSpc>
              <a:spcBef>
                <a:spcPts val="295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endParaRPr sz="1600" dirty="0">
              <a:latin typeface="Lato"/>
              <a:cs typeface="La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5" name="object 5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98" y="298236"/>
            <a:ext cx="5441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30">
                <a:solidFill>
                  <a:srgbClr val="01569A"/>
                </a:solidFill>
                <a:latin typeface="Arial"/>
                <a:cs typeface="Arial"/>
              </a:rPr>
              <a:t>Kubernetes</a:t>
            </a:r>
            <a:r>
              <a:rPr sz="3600" b="1" spc="-185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sz="3600" b="1" spc="35">
                <a:solidFill>
                  <a:srgbClr val="01569A"/>
                </a:solidFill>
                <a:latin typeface="Arial"/>
                <a:cs typeface="Arial"/>
              </a:rPr>
              <a:t>Architecture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4" name="object 4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34091" y="2220578"/>
            <a:ext cx="1045844" cy="1834514"/>
          </a:xfrm>
          <a:custGeom>
            <a:avLst/>
            <a:gdLst/>
            <a:ahLst/>
            <a:cxnLst/>
            <a:rect l="l" t="t" r="r" b="b"/>
            <a:pathLst>
              <a:path w="1045845" h="1834514">
                <a:moveTo>
                  <a:pt x="1045497" y="1834188"/>
                </a:moveTo>
                <a:lnTo>
                  <a:pt x="0" y="1834188"/>
                </a:lnTo>
                <a:lnTo>
                  <a:pt x="0" y="0"/>
                </a:lnTo>
                <a:lnTo>
                  <a:pt x="1045497" y="0"/>
                </a:lnTo>
                <a:lnTo>
                  <a:pt x="1045497" y="1834188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34091" y="2220578"/>
            <a:ext cx="1045844" cy="183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Times New Roman"/>
              <a:cs typeface="Times New Roman"/>
            </a:endParaRPr>
          </a:p>
          <a:p>
            <a:pPr marL="269240">
              <a:lnSpc>
                <a:spcPct val="100000"/>
              </a:lnSpc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09463" y="2220578"/>
            <a:ext cx="1045844" cy="1834514"/>
          </a:xfrm>
          <a:custGeom>
            <a:avLst/>
            <a:gdLst/>
            <a:ahLst/>
            <a:cxnLst/>
            <a:rect l="l" t="t" r="r" b="b"/>
            <a:pathLst>
              <a:path w="1045845" h="1834514">
                <a:moveTo>
                  <a:pt x="1045497" y="1834188"/>
                </a:moveTo>
                <a:lnTo>
                  <a:pt x="0" y="1834188"/>
                </a:lnTo>
                <a:lnTo>
                  <a:pt x="0" y="0"/>
                </a:lnTo>
                <a:lnTo>
                  <a:pt x="1045497" y="0"/>
                </a:lnTo>
                <a:lnTo>
                  <a:pt x="1045497" y="1834188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409463" y="2220578"/>
            <a:ext cx="1045844" cy="183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Times New Roman"/>
              <a:cs typeface="Times New Roman"/>
            </a:endParaRPr>
          </a:p>
          <a:p>
            <a:pPr marL="269240">
              <a:lnSpc>
                <a:spcPct val="100000"/>
              </a:lnSpc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84836" y="2220578"/>
            <a:ext cx="1045844" cy="1834514"/>
          </a:xfrm>
          <a:custGeom>
            <a:avLst/>
            <a:gdLst/>
            <a:ahLst/>
            <a:cxnLst/>
            <a:rect l="l" t="t" r="r" b="b"/>
            <a:pathLst>
              <a:path w="1045845" h="1834514">
                <a:moveTo>
                  <a:pt x="1045497" y="1834188"/>
                </a:moveTo>
                <a:lnTo>
                  <a:pt x="0" y="1834188"/>
                </a:lnTo>
                <a:lnTo>
                  <a:pt x="0" y="0"/>
                </a:lnTo>
                <a:lnTo>
                  <a:pt x="1045497" y="0"/>
                </a:lnTo>
                <a:lnTo>
                  <a:pt x="1045497" y="1834188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84836" y="2220578"/>
            <a:ext cx="1045844" cy="183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225785" y="2337866"/>
            <a:ext cx="618490" cy="617855"/>
          </a:xfrm>
          <a:custGeom>
            <a:avLst/>
            <a:gdLst/>
            <a:ahLst/>
            <a:cxnLst/>
            <a:rect l="l" t="t" r="r" b="b"/>
            <a:pathLst>
              <a:path w="618489" h="617855">
                <a:moveTo>
                  <a:pt x="285000" y="380606"/>
                </a:moveTo>
                <a:lnTo>
                  <a:pt x="263867" y="341109"/>
                </a:lnTo>
                <a:lnTo>
                  <a:pt x="237553" y="333133"/>
                </a:lnTo>
                <a:lnTo>
                  <a:pt x="47447" y="333133"/>
                </a:lnTo>
                <a:lnTo>
                  <a:pt x="28968" y="336867"/>
                </a:lnTo>
                <a:lnTo>
                  <a:pt x="13893" y="347040"/>
                </a:lnTo>
                <a:lnTo>
                  <a:pt x="3721" y="362127"/>
                </a:lnTo>
                <a:lnTo>
                  <a:pt x="0" y="380606"/>
                </a:lnTo>
                <a:lnTo>
                  <a:pt x="0" y="570382"/>
                </a:lnTo>
                <a:lnTo>
                  <a:pt x="3721" y="588860"/>
                </a:lnTo>
                <a:lnTo>
                  <a:pt x="13893" y="603948"/>
                </a:lnTo>
                <a:lnTo>
                  <a:pt x="28968" y="614108"/>
                </a:lnTo>
                <a:lnTo>
                  <a:pt x="47447" y="617829"/>
                </a:lnTo>
                <a:lnTo>
                  <a:pt x="237553" y="617829"/>
                </a:lnTo>
                <a:lnTo>
                  <a:pt x="256019" y="614108"/>
                </a:lnTo>
                <a:lnTo>
                  <a:pt x="271094" y="603948"/>
                </a:lnTo>
                <a:lnTo>
                  <a:pt x="281266" y="588860"/>
                </a:lnTo>
                <a:lnTo>
                  <a:pt x="285000" y="570382"/>
                </a:lnTo>
                <a:lnTo>
                  <a:pt x="285000" y="380606"/>
                </a:lnTo>
                <a:close/>
              </a:path>
              <a:path w="618489" h="617855">
                <a:moveTo>
                  <a:pt x="285000" y="47447"/>
                </a:moveTo>
                <a:lnTo>
                  <a:pt x="263867" y="7975"/>
                </a:lnTo>
                <a:lnTo>
                  <a:pt x="237553" y="0"/>
                </a:lnTo>
                <a:lnTo>
                  <a:pt x="47447" y="0"/>
                </a:lnTo>
                <a:lnTo>
                  <a:pt x="28968" y="3721"/>
                </a:lnTo>
                <a:lnTo>
                  <a:pt x="13893" y="13893"/>
                </a:lnTo>
                <a:lnTo>
                  <a:pt x="3721" y="28981"/>
                </a:lnTo>
                <a:lnTo>
                  <a:pt x="0" y="47447"/>
                </a:lnTo>
                <a:lnTo>
                  <a:pt x="0" y="237236"/>
                </a:lnTo>
                <a:lnTo>
                  <a:pt x="3721" y="255714"/>
                </a:lnTo>
                <a:lnTo>
                  <a:pt x="13893" y="270802"/>
                </a:lnTo>
                <a:lnTo>
                  <a:pt x="28968" y="280974"/>
                </a:lnTo>
                <a:lnTo>
                  <a:pt x="47447" y="284708"/>
                </a:lnTo>
                <a:lnTo>
                  <a:pt x="237553" y="284708"/>
                </a:lnTo>
                <a:lnTo>
                  <a:pt x="256019" y="280974"/>
                </a:lnTo>
                <a:lnTo>
                  <a:pt x="271094" y="270802"/>
                </a:lnTo>
                <a:lnTo>
                  <a:pt x="281266" y="255714"/>
                </a:lnTo>
                <a:lnTo>
                  <a:pt x="285000" y="237236"/>
                </a:lnTo>
                <a:lnTo>
                  <a:pt x="285000" y="47447"/>
                </a:lnTo>
                <a:close/>
              </a:path>
              <a:path w="618489" h="617855">
                <a:moveTo>
                  <a:pt x="618147" y="380606"/>
                </a:moveTo>
                <a:lnTo>
                  <a:pt x="597014" y="341109"/>
                </a:lnTo>
                <a:lnTo>
                  <a:pt x="570699" y="333133"/>
                </a:lnTo>
                <a:lnTo>
                  <a:pt x="380593" y="333133"/>
                </a:lnTo>
                <a:lnTo>
                  <a:pt x="362127" y="336867"/>
                </a:lnTo>
                <a:lnTo>
                  <a:pt x="347040" y="347040"/>
                </a:lnTo>
                <a:lnTo>
                  <a:pt x="336880" y="362127"/>
                </a:lnTo>
                <a:lnTo>
                  <a:pt x="333146" y="380606"/>
                </a:lnTo>
                <a:lnTo>
                  <a:pt x="333146" y="570382"/>
                </a:lnTo>
                <a:lnTo>
                  <a:pt x="336880" y="588860"/>
                </a:lnTo>
                <a:lnTo>
                  <a:pt x="347040" y="603948"/>
                </a:lnTo>
                <a:lnTo>
                  <a:pt x="362127" y="614108"/>
                </a:lnTo>
                <a:lnTo>
                  <a:pt x="380593" y="617829"/>
                </a:lnTo>
                <a:lnTo>
                  <a:pt x="570699" y="617829"/>
                </a:lnTo>
                <a:lnTo>
                  <a:pt x="589165" y="614108"/>
                </a:lnTo>
                <a:lnTo>
                  <a:pt x="604253" y="603948"/>
                </a:lnTo>
                <a:lnTo>
                  <a:pt x="614413" y="588860"/>
                </a:lnTo>
                <a:lnTo>
                  <a:pt x="618147" y="570382"/>
                </a:lnTo>
                <a:lnTo>
                  <a:pt x="618147" y="380606"/>
                </a:lnTo>
                <a:close/>
              </a:path>
              <a:path w="618489" h="617855">
                <a:moveTo>
                  <a:pt x="618147" y="47447"/>
                </a:moveTo>
                <a:lnTo>
                  <a:pt x="597014" y="7975"/>
                </a:lnTo>
                <a:lnTo>
                  <a:pt x="570699" y="0"/>
                </a:lnTo>
                <a:lnTo>
                  <a:pt x="380593" y="0"/>
                </a:lnTo>
                <a:lnTo>
                  <a:pt x="362127" y="3721"/>
                </a:lnTo>
                <a:lnTo>
                  <a:pt x="347040" y="13893"/>
                </a:lnTo>
                <a:lnTo>
                  <a:pt x="336880" y="28981"/>
                </a:lnTo>
                <a:lnTo>
                  <a:pt x="333146" y="47447"/>
                </a:lnTo>
                <a:lnTo>
                  <a:pt x="333146" y="237236"/>
                </a:lnTo>
                <a:lnTo>
                  <a:pt x="336880" y="255714"/>
                </a:lnTo>
                <a:lnTo>
                  <a:pt x="347040" y="270802"/>
                </a:lnTo>
                <a:lnTo>
                  <a:pt x="362127" y="280974"/>
                </a:lnTo>
                <a:lnTo>
                  <a:pt x="380593" y="284708"/>
                </a:lnTo>
                <a:lnTo>
                  <a:pt x="570699" y="284708"/>
                </a:lnTo>
                <a:lnTo>
                  <a:pt x="589165" y="280974"/>
                </a:lnTo>
                <a:lnTo>
                  <a:pt x="604253" y="270802"/>
                </a:lnTo>
                <a:lnTo>
                  <a:pt x="614413" y="255714"/>
                </a:lnTo>
                <a:lnTo>
                  <a:pt x="618147" y="237236"/>
                </a:lnTo>
                <a:lnTo>
                  <a:pt x="618147" y="47447"/>
                </a:lnTo>
                <a:close/>
              </a:path>
            </a:pathLst>
          </a:custGeom>
          <a:solidFill>
            <a:srgbClr val="FFD8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91734" y="2337866"/>
            <a:ext cx="618490" cy="617855"/>
          </a:xfrm>
          <a:custGeom>
            <a:avLst/>
            <a:gdLst/>
            <a:ahLst/>
            <a:cxnLst/>
            <a:rect l="l" t="t" r="r" b="b"/>
            <a:pathLst>
              <a:path w="618489" h="617855">
                <a:moveTo>
                  <a:pt x="285000" y="380606"/>
                </a:moveTo>
                <a:lnTo>
                  <a:pt x="263880" y="341109"/>
                </a:lnTo>
                <a:lnTo>
                  <a:pt x="237553" y="333133"/>
                </a:lnTo>
                <a:lnTo>
                  <a:pt x="47447" y="333133"/>
                </a:lnTo>
                <a:lnTo>
                  <a:pt x="28981" y="336867"/>
                </a:lnTo>
                <a:lnTo>
                  <a:pt x="13906" y="347040"/>
                </a:lnTo>
                <a:lnTo>
                  <a:pt x="3733" y="362127"/>
                </a:lnTo>
                <a:lnTo>
                  <a:pt x="0" y="380606"/>
                </a:lnTo>
                <a:lnTo>
                  <a:pt x="0" y="570382"/>
                </a:lnTo>
                <a:lnTo>
                  <a:pt x="3733" y="588860"/>
                </a:lnTo>
                <a:lnTo>
                  <a:pt x="13893" y="603948"/>
                </a:lnTo>
                <a:lnTo>
                  <a:pt x="28981" y="614108"/>
                </a:lnTo>
                <a:lnTo>
                  <a:pt x="47447" y="617829"/>
                </a:lnTo>
                <a:lnTo>
                  <a:pt x="237553" y="617829"/>
                </a:lnTo>
                <a:lnTo>
                  <a:pt x="256032" y="614108"/>
                </a:lnTo>
                <a:lnTo>
                  <a:pt x="271106" y="603948"/>
                </a:lnTo>
                <a:lnTo>
                  <a:pt x="281266" y="588860"/>
                </a:lnTo>
                <a:lnTo>
                  <a:pt x="285000" y="570382"/>
                </a:lnTo>
                <a:lnTo>
                  <a:pt x="285000" y="380606"/>
                </a:lnTo>
                <a:close/>
              </a:path>
              <a:path w="618489" h="617855">
                <a:moveTo>
                  <a:pt x="285000" y="47447"/>
                </a:moveTo>
                <a:lnTo>
                  <a:pt x="263880" y="7975"/>
                </a:lnTo>
                <a:lnTo>
                  <a:pt x="237553" y="0"/>
                </a:lnTo>
                <a:lnTo>
                  <a:pt x="47447" y="0"/>
                </a:lnTo>
                <a:lnTo>
                  <a:pt x="28981" y="3721"/>
                </a:lnTo>
                <a:lnTo>
                  <a:pt x="13893" y="13893"/>
                </a:lnTo>
                <a:lnTo>
                  <a:pt x="3733" y="28981"/>
                </a:lnTo>
                <a:lnTo>
                  <a:pt x="0" y="47447"/>
                </a:lnTo>
                <a:lnTo>
                  <a:pt x="0" y="237236"/>
                </a:lnTo>
                <a:lnTo>
                  <a:pt x="3733" y="255714"/>
                </a:lnTo>
                <a:lnTo>
                  <a:pt x="13893" y="270802"/>
                </a:lnTo>
                <a:lnTo>
                  <a:pt x="28981" y="280974"/>
                </a:lnTo>
                <a:lnTo>
                  <a:pt x="47447" y="284708"/>
                </a:lnTo>
                <a:lnTo>
                  <a:pt x="237553" y="284708"/>
                </a:lnTo>
                <a:lnTo>
                  <a:pt x="256032" y="280974"/>
                </a:lnTo>
                <a:lnTo>
                  <a:pt x="271106" y="270802"/>
                </a:lnTo>
                <a:lnTo>
                  <a:pt x="281266" y="255714"/>
                </a:lnTo>
                <a:lnTo>
                  <a:pt x="285000" y="237236"/>
                </a:lnTo>
                <a:lnTo>
                  <a:pt x="285000" y="47447"/>
                </a:lnTo>
                <a:close/>
              </a:path>
              <a:path w="618489" h="617855">
                <a:moveTo>
                  <a:pt x="618147" y="47447"/>
                </a:moveTo>
                <a:lnTo>
                  <a:pt x="597027" y="7975"/>
                </a:lnTo>
                <a:lnTo>
                  <a:pt x="570699" y="0"/>
                </a:lnTo>
                <a:lnTo>
                  <a:pt x="380593" y="0"/>
                </a:lnTo>
                <a:lnTo>
                  <a:pt x="362127" y="3721"/>
                </a:lnTo>
                <a:lnTo>
                  <a:pt x="347052" y="13893"/>
                </a:lnTo>
                <a:lnTo>
                  <a:pt x="336880" y="28981"/>
                </a:lnTo>
                <a:lnTo>
                  <a:pt x="333146" y="47447"/>
                </a:lnTo>
                <a:lnTo>
                  <a:pt x="333146" y="237236"/>
                </a:lnTo>
                <a:lnTo>
                  <a:pt x="336880" y="255714"/>
                </a:lnTo>
                <a:lnTo>
                  <a:pt x="347052" y="270802"/>
                </a:lnTo>
                <a:lnTo>
                  <a:pt x="362127" y="280974"/>
                </a:lnTo>
                <a:lnTo>
                  <a:pt x="380593" y="284708"/>
                </a:lnTo>
                <a:lnTo>
                  <a:pt x="570699" y="284708"/>
                </a:lnTo>
                <a:lnTo>
                  <a:pt x="589178" y="280974"/>
                </a:lnTo>
                <a:lnTo>
                  <a:pt x="604253" y="270802"/>
                </a:lnTo>
                <a:lnTo>
                  <a:pt x="614426" y="255714"/>
                </a:lnTo>
                <a:lnTo>
                  <a:pt x="618147" y="237236"/>
                </a:lnTo>
                <a:lnTo>
                  <a:pt x="618147" y="47447"/>
                </a:lnTo>
                <a:close/>
              </a:path>
            </a:pathLst>
          </a:custGeom>
          <a:solidFill>
            <a:srgbClr val="FFD8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57708" y="2337866"/>
            <a:ext cx="618490" cy="285115"/>
          </a:xfrm>
          <a:custGeom>
            <a:avLst/>
            <a:gdLst/>
            <a:ahLst/>
            <a:cxnLst/>
            <a:rect l="l" t="t" r="r" b="b"/>
            <a:pathLst>
              <a:path w="618490" h="285114">
                <a:moveTo>
                  <a:pt x="285000" y="47447"/>
                </a:moveTo>
                <a:lnTo>
                  <a:pt x="263867" y="7975"/>
                </a:lnTo>
                <a:lnTo>
                  <a:pt x="237540" y="0"/>
                </a:lnTo>
                <a:lnTo>
                  <a:pt x="47447" y="0"/>
                </a:lnTo>
                <a:lnTo>
                  <a:pt x="28981" y="3721"/>
                </a:lnTo>
                <a:lnTo>
                  <a:pt x="13893" y="13893"/>
                </a:lnTo>
                <a:lnTo>
                  <a:pt x="3721" y="28981"/>
                </a:lnTo>
                <a:lnTo>
                  <a:pt x="0" y="47447"/>
                </a:lnTo>
                <a:lnTo>
                  <a:pt x="0" y="237236"/>
                </a:lnTo>
                <a:lnTo>
                  <a:pt x="3721" y="255714"/>
                </a:lnTo>
                <a:lnTo>
                  <a:pt x="13893" y="270802"/>
                </a:lnTo>
                <a:lnTo>
                  <a:pt x="28981" y="280974"/>
                </a:lnTo>
                <a:lnTo>
                  <a:pt x="47447" y="284708"/>
                </a:lnTo>
                <a:lnTo>
                  <a:pt x="237540" y="284708"/>
                </a:lnTo>
                <a:lnTo>
                  <a:pt x="256019" y="280974"/>
                </a:lnTo>
                <a:lnTo>
                  <a:pt x="271094" y="270802"/>
                </a:lnTo>
                <a:lnTo>
                  <a:pt x="281266" y="255714"/>
                </a:lnTo>
                <a:lnTo>
                  <a:pt x="285000" y="237236"/>
                </a:lnTo>
                <a:lnTo>
                  <a:pt x="285000" y="47447"/>
                </a:lnTo>
                <a:close/>
              </a:path>
              <a:path w="618490" h="285114">
                <a:moveTo>
                  <a:pt x="618147" y="47447"/>
                </a:moveTo>
                <a:lnTo>
                  <a:pt x="597014" y="7975"/>
                </a:lnTo>
                <a:lnTo>
                  <a:pt x="570699" y="0"/>
                </a:lnTo>
                <a:lnTo>
                  <a:pt x="380593" y="0"/>
                </a:lnTo>
                <a:lnTo>
                  <a:pt x="362127" y="3721"/>
                </a:lnTo>
                <a:lnTo>
                  <a:pt x="347052" y="13893"/>
                </a:lnTo>
                <a:lnTo>
                  <a:pt x="336880" y="28981"/>
                </a:lnTo>
                <a:lnTo>
                  <a:pt x="333146" y="47447"/>
                </a:lnTo>
                <a:lnTo>
                  <a:pt x="333146" y="237236"/>
                </a:lnTo>
                <a:lnTo>
                  <a:pt x="336880" y="255714"/>
                </a:lnTo>
                <a:lnTo>
                  <a:pt x="347052" y="270802"/>
                </a:lnTo>
                <a:lnTo>
                  <a:pt x="362127" y="280974"/>
                </a:lnTo>
                <a:lnTo>
                  <a:pt x="380593" y="284708"/>
                </a:lnTo>
                <a:lnTo>
                  <a:pt x="570699" y="284708"/>
                </a:lnTo>
                <a:lnTo>
                  <a:pt x="589165" y="280974"/>
                </a:lnTo>
                <a:lnTo>
                  <a:pt x="604240" y="270802"/>
                </a:lnTo>
                <a:lnTo>
                  <a:pt x="614413" y="255714"/>
                </a:lnTo>
                <a:lnTo>
                  <a:pt x="618147" y="237236"/>
                </a:lnTo>
                <a:lnTo>
                  <a:pt x="618147" y="47447"/>
                </a:lnTo>
                <a:close/>
              </a:path>
            </a:pathLst>
          </a:custGeom>
          <a:solidFill>
            <a:srgbClr val="FFD8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058957" y="3910966"/>
            <a:ext cx="256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0">
                <a:solidFill>
                  <a:srgbClr val="FFFFFF"/>
                </a:solidFill>
                <a:latin typeface="Arial"/>
                <a:cs typeface="Arial"/>
              </a:rPr>
              <a:t>CLI</a:t>
            </a:r>
            <a:endParaRPr sz="1200">
              <a:latin typeface="Arial"/>
              <a:cs typeface="Arial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FD27022-9BA3-C542-A428-5848B2DEA88D}"/>
              </a:ext>
            </a:extLst>
          </p:cNvPr>
          <p:cNvSpPr/>
          <p:nvPr/>
        </p:nvSpPr>
        <p:spPr>
          <a:xfrm>
            <a:off x="4244543" y="3103733"/>
            <a:ext cx="748665" cy="2639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err="1">
                <a:latin typeface="Arial" panose="020B0604020202020204" pitchFamily="34" charset="0"/>
                <a:cs typeface="Arial" panose="020B0604020202020204" pitchFamily="34" charset="0"/>
              </a:rPr>
              <a:t>Kubelet</a:t>
            </a:r>
            <a:endParaRPr lang="es-E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811D15D-E404-2D4A-80E3-65AD1B4DBDF4}"/>
              </a:ext>
            </a:extLst>
          </p:cNvPr>
          <p:cNvSpPr/>
          <p:nvPr/>
        </p:nvSpPr>
        <p:spPr>
          <a:xfrm>
            <a:off x="4244542" y="3421920"/>
            <a:ext cx="748665" cy="2639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err="1">
                <a:latin typeface="Arial" panose="020B0604020202020204" pitchFamily="34" charset="0"/>
                <a:cs typeface="Arial" panose="020B0604020202020204" pitchFamily="34" charset="0"/>
              </a:rPr>
              <a:t>Kube</a:t>
            </a:r>
            <a:r>
              <a:rPr lang="es-ES" sz="800">
                <a:latin typeface="Arial" panose="020B0604020202020204" pitchFamily="34" charset="0"/>
                <a:cs typeface="Arial" panose="020B0604020202020204" pitchFamily="34" charset="0"/>
              </a:rPr>
              <a:t>-proxy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3EDC5B8-83E8-0441-8D93-3CDCA7CD9352}"/>
              </a:ext>
            </a:extLst>
          </p:cNvPr>
          <p:cNvSpPr/>
          <p:nvPr/>
        </p:nvSpPr>
        <p:spPr>
          <a:xfrm>
            <a:off x="5562600" y="3103733"/>
            <a:ext cx="748665" cy="2639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err="1">
                <a:latin typeface="Arial" panose="020B0604020202020204" pitchFamily="34" charset="0"/>
                <a:cs typeface="Arial" panose="020B0604020202020204" pitchFamily="34" charset="0"/>
              </a:rPr>
              <a:t>Kubelet</a:t>
            </a:r>
            <a:endParaRPr lang="es-E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F18E732-F26D-204D-AB39-14A1FF43DE69}"/>
              </a:ext>
            </a:extLst>
          </p:cNvPr>
          <p:cNvSpPr/>
          <p:nvPr/>
        </p:nvSpPr>
        <p:spPr>
          <a:xfrm>
            <a:off x="5562599" y="3421920"/>
            <a:ext cx="748665" cy="2639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err="1">
                <a:latin typeface="Arial" panose="020B0604020202020204" pitchFamily="34" charset="0"/>
                <a:cs typeface="Arial" panose="020B0604020202020204" pitchFamily="34" charset="0"/>
              </a:rPr>
              <a:t>Kube</a:t>
            </a:r>
            <a:r>
              <a:rPr lang="es-ES" sz="800">
                <a:latin typeface="Arial" panose="020B0604020202020204" pitchFamily="34" charset="0"/>
                <a:cs typeface="Arial" panose="020B0604020202020204" pitchFamily="34" charset="0"/>
              </a:rPr>
              <a:t>-proxy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7D3827E-49B3-F442-88AB-35262E44FD80}"/>
              </a:ext>
            </a:extLst>
          </p:cNvPr>
          <p:cNvSpPr/>
          <p:nvPr/>
        </p:nvSpPr>
        <p:spPr>
          <a:xfrm>
            <a:off x="6858000" y="3103733"/>
            <a:ext cx="748665" cy="2639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err="1">
                <a:latin typeface="Arial" panose="020B0604020202020204" pitchFamily="34" charset="0"/>
                <a:cs typeface="Arial" panose="020B0604020202020204" pitchFamily="34" charset="0"/>
              </a:rPr>
              <a:t>Kubelet</a:t>
            </a:r>
            <a:endParaRPr lang="es-E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284FA6AD-89E7-DC4E-9094-A44B9DBF1550}"/>
              </a:ext>
            </a:extLst>
          </p:cNvPr>
          <p:cNvSpPr/>
          <p:nvPr/>
        </p:nvSpPr>
        <p:spPr>
          <a:xfrm>
            <a:off x="6857999" y="3421920"/>
            <a:ext cx="748665" cy="2639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err="1">
                <a:latin typeface="Arial" panose="020B0604020202020204" pitchFamily="34" charset="0"/>
                <a:cs typeface="Arial" panose="020B0604020202020204" pitchFamily="34" charset="0"/>
              </a:rPr>
              <a:t>Kube</a:t>
            </a:r>
            <a:r>
              <a:rPr lang="es-ES" sz="800">
                <a:latin typeface="Arial" panose="020B0604020202020204" pitchFamily="34" charset="0"/>
                <a:cs typeface="Arial" panose="020B0604020202020204" pitchFamily="34" charset="0"/>
              </a:rPr>
              <a:t>-proxy</a:t>
            </a:r>
          </a:p>
        </p:txBody>
      </p:sp>
      <p:sp>
        <p:nvSpPr>
          <p:cNvPr id="54" name="object 3">
            <a:extLst>
              <a:ext uri="{FF2B5EF4-FFF2-40B4-BE49-F238E27FC236}">
                <a16:creationId xmlns:a16="http://schemas.microsoft.com/office/drawing/2014/main" id="{D4CAB433-406D-BD47-B4E0-013B7FB30958}"/>
              </a:ext>
            </a:extLst>
          </p:cNvPr>
          <p:cNvSpPr txBox="1"/>
          <p:nvPr/>
        </p:nvSpPr>
        <p:spPr>
          <a:xfrm>
            <a:off x="453014" y="1181159"/>
            <a:ext cx="265421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770"/>
              </a:spcBef>
              <a:tabLst>
                <a:tab pos="241935" algn="l"/>
              </a:tabLst>
            </a:pPr>
            <a:r>
              <a:rPr lang="es-ES" b="1" spc="-15" err="1">
                <a:solidFill>
                  <a:srgbClr val="666666"/>
                </a:solidFill>
                <a:latin typeface="Lato"/>
              </a:rPr>
              <a:t>Kube</a:t>
            </a:r>
            <a:r>
              <a:rPr lang="es-ES" b="1" spc="-15">
                <a:solidFill>
                  <a:srgbClr val="666666"/>
                </a:solidFill>
                <a:latin typeface="Lato"/>
              </a:rPr>
              <a:t>-proxy</a:t>
            </a:r>
          </a:p>
        </p:txBody>
      </p:sp>
      <p:sp>
        <p:nvSpPr>
          <p:cNvPr id="55" name="object 3">
            <a:extLst>
              <a:ext uri="{FF2B5EF4-FFF2-40B4-BE49-F238E27FC236}">
                <a16:creationId xmlns:a16="http://schemas.microsoft.com/office/drawing/2014/main" id="{3019E870-B868-1045-8228-98F2B31FD117}"/>
              </a:ext>
            </a:extLst>
          </p:cNvPr>
          <p:cNvSpPr txBox="1"/>
          <p:nvPr/>
        </p:nvSpPr>
        <p:spPr>
          <a:xfrm>
            <a:off x="382926" y="1580565"/>
            <a:ext cx="3607121" cy="32649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Kube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-proxy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runs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on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each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node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to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deal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with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individual host sub-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netting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and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ensure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that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services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are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available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to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external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parties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.</a:t>
            </a:r>
          </a:p>
          <a:p>
            <a:pPr marL="241300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It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is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network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proxy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which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runs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on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each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worker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node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and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listens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to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API server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for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each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Service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endpoint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creation</a:t>
            </a:r>
            <a:r>
              <a:rPr lang="es-ES" spc="-15">
                <a:solidFill>
                  <a:srgbClr val="666666"/>
                </a:solidFill>
                <a:latin typeface="Lato"/>
              </a:rPr>
              <a:t>/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deletion</a:t>
            </a:r>
            <a:r>
              <a:rPr lang="es-ES" spc="-15">
                <a:solidFill>
                  <a:srgbClr val="666666"/>
                </a:solidFill>
                <a:latin typeface="Lato"/>
              </a:rPr>
              <a:t>.</a:t>
            </a:r>
          </a:p>
          <a:p>
            <a:pPr marL="241300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For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each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Service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endpoint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,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kube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-proxy sets up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routes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so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that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it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can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reach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to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it</a:t>
            </a:r>
            <a:endParaRPr lang="es-ES" spc="-15">
              <a:solidFill>
                <a:srgbClr val="666666"/>
              </a:solidFill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59521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98" y="298236"/>
            <a:ext cx="5441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30">
                <a:solidFill>
                  <a:srgbClr val="01569A"/>
                </a:solidFill>
                <a:latin typeface="Arial"/>
                <a:cs typeface="Arial"/>
              </a:rPr>
              <a:t>Kubernetes</a:t>
            </a:r>
            <a:r>
              <a:rPr sz="3600" b="1" spc="-185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sz="3600" b="1" spc="35">
                <a:solidFill>
                  <a:srgbClr val="01569A"/>
                </a:solidFill>
                <a:latin typeface="Arial"/>
                <a:cs typeface="Arial"/>
              </a:rPr>
              <a:t>Architecture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4" name="object 4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858719" y="4374491"/>
            <a:ext cx="4872355" cy="339725"/>
          </a:xfrm>
          <a:prstGeom prst="rect">
            <a:avLst/>
          </a:prstGeom>
          <a:solidFill>
            <a:srgbClr val="999999"/>
          </a:solidFill>
        </p:spPr>
        <p:txBody>
          <a:bodyPr vert="horz" wrap="square" lIns="0" tIns="730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Overlay</a:t>
            </a: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endParaRPr sz="1200">
              <a:latin typeface="Arial"/>
              <a:cs typeface="Arial"/>
            </a:endParaRPr>
          </a:p>
        </p:txBody>
      </p:sp>
      <p:sp>
        <p:nvSpPr>
          <p:cNvPr id="54" name="object 3">
            <a:extLst>
              <a:ext uri="{FF2B5EF4-FFF2-40B4-BE49-F238E27FC236}">
                <a16:creationId xmlns:a16="http://schemas.microsoft.com/office/drawing/2014/main" id="{20E66CC8-E42A-BD49-AFAF-7CFA3A12F9D3}"/>
              </a:ext>
            </a:extLst>
          </p:cNvPr>
          <p:cNvSpPr txBox="1"/>
          <p:nvPr/>
        </p:nvSpPr>
        <p:spPr>
          <a:xfrm>
            <a:off x="533400" y="1026002"/>
            <a:ext cx="265421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770"/>
              </a:spcBef>
              <a:tabLst>
                <a:tab pos="241935" algn="l"/>
              </a:tabLst>
            </a:pPr>
            <a:r>
              <a:rPr lang="es-ES" b="1" spc="-15" err="1">
                <a:solidFill>
                  <a:srgbClr val="666666"/>
                </a:solidFill>
                <a:latin typeface="Lato"/>
              </a:rPr>
              <a:t>Overlay</a:t>
            </a:r>
            <a:r>
              <a:rPr lang="es-ES" b="1" spc="-15">
                <a:solidFill>
                  <a:srgbClr val="666666"/>
                </a:solidFill>
                <a:latin typeface="Lato"/>
              </a:rPr>
              <a:t> Network</a:t>
            </a:r>
          </a:p>
        </p:txBody>
      </p:sp>
      <p:sp>
        <p:nvSpPr>
          <p:cNvPr id="55" name="object 3">
            <a:extLst>
              <a:ext uri="{FF2B5EF4-FFF2-40B4-BE49-F238E27FC236}">
                <a16:creationId xmlns:a16="http://schemas.microsoft.com/office/drawing/2014/main" id="{7EACA23A-2EDE-904C-8D44-0361C219A981}"/>
              </a:ext>
            </a:extLst>
          </p:cNvPr>
          <p:cNvSpPr txBox="1"/>
          <p:nvPr/>
        </p:nvSpPr>
        <p:spPr>
          <a:xfrm>
            <a:off x="457200" y="1422986"/>
            <a:ext cx="3582201" cy="31213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Networking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is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a central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part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of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Kubernetes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. </a:t>
            </a:r>
          </a:p>
          <a:p>
            <a:pPr marL="241300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It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solves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different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types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of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comunications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within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cluster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:</a:t>
            </a:r>
          </a:p>
          <a:p>
            <a:pPr marL="698500" lvl="1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Container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-to-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container</a:t>
            </a:r>
            <a:endParaRPr lang="es-ES" spc="-15">
              <a:solidFill>
                <a:srgbClr val="666666"/>
              </a:solidFill>
              <a:latin typeface="Lato"/>
            </a:endParaRPr>
          </a:p>
          <a:p>
            <a:pPr marL="698500" lvl="1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Pod</a:t>
            </a:r>
            <a:r>
              <a:rPr lang="es-ES" spc="-15">
                <a:solidFill>
                  <a:srgbClr val="666666"/>
                </a:solidFill>
                <a:latin typeface="Lato"/>
              </a:rPr>
              <a:t>-to-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pod</a:t>
            </a:r>
            <a:endParaRPr lang="es-ES" spc="-15">
              <a:solidFill>
                <a:srgbClr val="666666"/>
              </a:solidFill>
              <a:latin typeface="Lato"/>
            </a:endParaRPr>
          </a:p>
          <a:p>
            <a:pPr marL="698500" lvl="1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Pod</a:t>
            </a:r>
            <a:r>
              <a:rPr lang="es-ES" spc="-15">
                <a:solidFill>
                  <a:srgbClr val="666666"/>
                </a:solidFill>
                <a:latin typeface="Lato"/>
              </a:rPr>
              <a:t>-to-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service</a:t>
            </a:r>
            <a:endParaRPr lang="es-ES" spc="-15">
              <a:solidFill>
                <a:srgbClr val="666666"/>
              </a:solidFill>
              <a:latin typeface="Lato"/>
            </a:endParaRPr>
          </a:p>
          <a:p>
            <a:pPr marL="698500" lvl="1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External</a:t>
            </a:r>
            <a:r>
              <a:rPr lang="es-ES" spc="-15">
                <a:solidFill>
                  <a:srgbClr val="666666"/>
                </a:solidFill>
                <a:latin typeface="Lato"/>
              </a:rPr>
              <a:t>-to-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service</a:t>
            </a:r>
            <a:endParaRPr lang="es-ES" spc="-15">
              <a:solidFill>
                <a:srgbClr val="666666"/>
              </a:solidFill>
              <a:latin typeface="Lato"/>
            </a:endParaRPr>
          </a:p>
          <a:p>
            <a:pPr marL="241300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endParaRPr lang="es-ES" spc="-15">
              <a:solidFill>
                <a:srgbClr val="666666"/>
              </a:solidFill>
              <a:latin typeface="Lato"/>
            </a:endParaRPr>
          </a:p>
        </p:txBody>
      </p:sp>
      <p:sp>
        <p:nvSpPr>
          <p:cNvPr id="56" name="object 3">
            <a:extLst>
              <a:ext uri="{FF2B5EF4-FFF2-40B4-BE49-F238E27FC236}">
                <a16:creationId xmlns:a16="http://schemas.microsoft.com/office/drawing/2014/main" id="{FB78F084-0F6B-EC48-8FB1-249AD17344FC}"/>
              </a:ext>
            </a:extLst>
          </p:cNvPr>
          <p:cNvSpPr txBox="1"/>
          <p:nvPr/>
        </p:nvSpPr>
        <p:spPr>
          <a:xfrm>
            <a:off x="4495800" y="1283944"/>
            <a:ext cx="4118899" cy="29879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750">
              <a:spcBef>
                <a:spcPts val="770"/>
              </a:spcBef>
              <a:buFont typeface="Arial" panose="020B0604020202020204" pitchFamily="34" charset="0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There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are a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number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of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ways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that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this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network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model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can be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implemented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using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specification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CNI (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Container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Networking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Inteface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). </a:t>
            </a:r>
          </a:p>
          <a:p>
            <a:pPr marL="241300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Kubernetes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uses CNI as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an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interface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between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network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providers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and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Kubernetes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pod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networking</a:t>
            </a:r>
            <a:r>
              <a:rPr lang="es-ES" spc="-15">
                <a:solidFill>
                  <a:srgbClr val="666666"/>
                </a:solidFill>
                <a:latin typeface="Lato"/>
              </a:rPr>
              <a:t>.</a:t>
            </a:r>
          </a:p>
          <a:p>
            <a:pPr marL="241300" indent="-229235"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Implementations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such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as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Flannel</a:t>
            </a:r>
            <a:r>
              <a:rPr lang="es-ES" spc="-15">
                <a:solidFill>
                  <a:srgbClr val="666666"/>
                </a:solidFill>
                <a:latin typeface="Lato"/>
              </a:rPr>
              <a:t>,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Calico</a:t>
            </a:r>
            <a:r>
              <a:rPr lang="es-ES" spc="-15">
                <a:solidFill>
                  <a:srgbClr val="666666"/>
                </a:solidFill>
                <a:latin typeface="Lato"/>
              </a:rPr>
              <a:t>, and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Weave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Net are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probably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most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popular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ones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0633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14">
            <a:extLst>
              <a:ext uri="{FF2B5EF4-FFF2-40B4-BE49-F238E27FC236}">
                <a16:creationId xmlns:a16="http://schemas.microsoft.com/office/drawing/2014/main" id="{855EE8EF-6F93-3241-B624-390E9DD42B88}"/>
              </a:ext>
            </a:extLst>
          </p:cNvPr>
          <p:cNvSpPr/>
          <p:nvPr/>
        </p:nvSpPr>
        <p:spPr>
          <a:xfrm>
            <a:off x="2971800" y="2144395"/>
            <a:ext cx="1045844" cy="1834514"/>
          </a:xfrm>
          <a:custGeom>
            <a:avLst/>
            <a:gdLst/>
            <a:ahLst/>
            <a:cxnLst/>
            <a:rect l="l" t="t" r="r" b="b"/>
            <a:pathLst>
              <a:path w="1045845" h="1834514">
                <a:moveTo>
                  <a:pt x="1045497" y="1834188"/>
                </a:moveTo>
                <a:lnTo>
                  <a:pt x="0" y="1834188"/>
                </a:lnTo>
                <a:lnTo>
                  <a:pt x="0" y="0"/>
                </a:lnTo>
                <a:lnTo>
                  <a:pt x="1045497" y="0"/>
                </a:lnTo>
                <a:lnTo>
                  <a:pt x="1045497" y="1834188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2B0B1446-F24F-974E-865C-E082307A5B8B}"/>
              </a:ext>
            </a:extLst>
          </p:cNvPr>
          <p:cNvSpPr/>
          <p:nvPr/>
        </p:nvSpPr>
        <p:spPr>
          <a:xfrm>
            <a:off x="2916556" y="2185036"/>
            <a:ext cx="1045844" cy="1834514"/>
          </a:xfrm>
          <a:custGeom>
            <a:avLst/>
            <a:gdLst/>
            <a:ahLst/>
            <a:cxnLst/>
            <a:rect l="l" t="t" r="r" b="b"/>
            <a:pathLst>
              <a:path w="1045845" h="1834514">
                <a:moveTo>
                  <a:pt x="1045497" y="1834188"/>
                </a:moveTo>
                <a:lnTo>
                  <a:pt x="0" y="1834188"/>
                </a:lnTo>
                <a:lnTo>
                  <a:pt x="0" y="0"/>
                </a:lnTo>
                <a:lnTo>
                  <a:pt x="1045497" y="0"/>
                </a:lnTo>
                <a:lnTo>
                  <a:pt x="1045497" y="1834188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98" y="298236"/>
            <a:ext cx="5441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30">
                <a:solidFill>
                  <a:srgbClr val="01569A"/>
                </a:solidFill>
                <a:latin typeface="Arial"/>
                <a:cs typeface="Arial"/>
              </a:rPr>
              <a:t>Kubernetes</a:t>
            </a:r>
            <a:r>
              <a:rPr sz="3600" b="1" spc="-185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sz="3600" b="1" spc="35">
                <a:solidFill>
                  <a:srgbClr val="01569A"/>
                </a:solidFill>
                <a:latin typeface="Arial"/>
                <a:cs typeface="Arial"/>
              </a:rPr>
              <a:t>Architecture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4" name="object 4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34091" y="2220578"/>
            <a:ext cx="1045844" cy="1834514"/>
          </a:xfrm>
          <a:custGeom>
            <a:avLst/>
            <a:gdLst/>
            <a:ahLst/>
            <a:cxnLst/>
            <a:rect l="l" t="t" r="r" b="b"/>
            <a:pathLst>
              <a:path w="1045845" h="1834514">
                <a:moveTo>
                  <a:pt x="1045497" y="1834188"/>
                </a:moveTo>
                <a:lnTo>
                  <a:pt x="0" y="1834188"/>
                </a:lnTo>
                <a:lnTo>
                  <a:pt x="0" y="0"/>
                </a:lnTo>
                <a:lnTo>
                  <a:pt x="1045497" y="0"/>
                </a:lnTo>
                <a:lnTo>
                  <a:pt x="1045497" y="1834188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34091" y="2220578"/>
            <a:ext cx="1045844" cy="183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Times New Roman"/>
              <a:cs typeface="Times New Roman"/>
            </a:endParaRPr>
          </a:p>
          <a:p>
            <a:pPr marL="269240">
              <a:lnSpc>
                <a:spcPct val="100000"/>
              </a:lnSpc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09463" y="2220578"/>
            <a:ext cx="1045844" cy="1834514"/>
          </a:xfrm>
          <a:custGeom>
            <a:avLst/>
            <a:gdLst/>
            <a:ahLst/>
            <a:cxnLst/>
            <a:rect l="l" t="t" r="r" b="b"/>
            <a:pathLst>
              <a:path w="1045845" h="1834514">
                <a:moveTo>
                  <a:pt x="1045497" y="1834188"/>
                </a:moveTo>
                <a:lnTo>
                  <a:pt x="0" y="1834188"/>
                </a:lnTo>
                <a:lnTo>
                  <a:pt x="0" y="0"/>
                </a:lnTo>
                <a:lnTo>
                  <a:pt x="1045497" y="0"/>
                </a:lnTo>
                <a:lnTo>
                  <a:pt x="1045497" y="1834188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409463" y="2220578"/>
            <a:ext cx="1045844" cy="183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Times New Roman"/>
              <a:cs typeface="Times New Roman"/>
            </a:endParaRPr>
          </a:p>
          <a:p>
            <a:pPr marL="269240">
              <a:lnSpc>
                <a:spcPct val="100000"/>
              </a:lnSpc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84836" y="2220578"/>
            <a:ext cx="1045844" cy="1834514"/>
          </a:xfrm>
          <a:custGeom>
            <a:avLst/>
            <a:gdLst/>
            <a:ahLst/>
            <a:cxnLst/>
            <a:rect l="l" t="t" r="r" b="b"/>
            <a:pathLst>
              <a:path w="1045845" h="1834514">
                <a:moveTo>
                  <a:pt x="1045497" y="1834188"/>
                </a:moveTo>
                <a:lnTo>
                  <a:pt x="0" y="1834188"/>
                </a:lnTo>
                <a:lnTo>
                  <a:pt x="0" y="0"/>
                </a:lnTo>
                <a:lnTo>
                  <a:pt x="1045497" y="0"/>
                </a:lnTo>
                <a:lnTo>
                  <a:pt x="1045497" y="1834188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84836" y="2220578"/>
            <a:ext cx="1045844" cy="183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858719" y="2220578"/>
            <a:ext cx="1045844" cy="2136140"/>
            <a:chOff x="2858719" y="2220578"/>
            <a:chExt cx="1045844" cy="2136140"/>
          </a:xfrm>
        </p:grpSpPr>
        <p:sp>
          <p:nvSpPr>
            <p:cNvPr id="14" name="object 14"/>
            <p:cNvSpPr/>
            <p:nvPr/>
          </p:nvSpPr>
          <p:spPr>
            <a:xfrm>
              <a:off x="2858719" y="2220578"/>
              <a:ext cx="1045844" cy="1834514"/>
            </a:xfrm>
            <a:custGeom>
              <a:avLst/>
              <a:gdLst/>
              <a:ahLst/>
              <a:cxnLst/>
              <a:rect l="l" t="t" r="r" b="b"/>
              <a:pathLst>
                <a:path w="1045845" h="1834514">
                  <a:moveTo>
                    <a:pt x="1045497" y="1834188"/>
                  </a:moveTo>
                  <a:lnTo>
                    <a:pt x="0" y="1834188"/>
                  </a:lnTo>
                  <a:lnTo>
                    <a:pt x="0" y="0"/>
                  </a:lnTo>
                  <a:lnTo>
                    <a:pt x="1045497" y="0"/>
                  </a:lnTo>
                  <a:lnTo>
                    <a:pt x="1045497" y="1834188"/>
                  </a:lnTo>
                  <a:close/>
                </a:path>
              </a:pathLst>
            </a:custGeom>
            <a:solidFill>
              <a:srgbClr val="C1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01918" y="4071491"/>
              <a:ext cx="159385" cy="285115"/>
            </a:xfrm>
            <a:custGeom>
              <a:avLst/>
              <a:gdLst/>
              <a:ahLst/>
              <a:cxnLst/>
              <a:rect l="l" t="t" r="r" b="b"/>
              <a:pathLst>
                <a:path w="159385" h="285114">
                  <a:moveTo>
                    <a:pt x="79649" y="284699"/>
                  </a:moveTo>
                  <a:lnTo>
                    <a:pt x="0" y="205049"/>
                  </a:lnTo>
                  <a:lnTo>
                    <a:pt x="39824" y="205049"/>
                  </a:lnTo>
                  <a:lnTo>
                    <a:pt x="39824" y="79649"/>
                  </a:lnTo>
                  <a:lnTo>
                    <a:pt x="0" y="79649"/>
                  </a:lnTo>
                  <a:lnTo>
                    <a:pt x="79649" y="0"/>
                  </a:lnTo>
                  <a:lnTo>
                    <a:pt x="159299" y="79649"/>
                  </a:lnTo>
                  <a:lnTo>
                    <a:pt x="119474" y="79649"/>
                  </a:lnTo>
                  <a:lnTo>
                    <a:pt x="119474" y="205049"/>
                  </a:lnTo>
                  <a:lnTo>
                    <a:pt x="159299" y="205049"/>
                  </a:lnTo>
                  <a:lnTo>
                    <a:pt x="79649" y="2846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06610" y="2337879"/>
              <a:ext cx="748665" cy="1332230"/>
            </a:xfrm>
            <a:custGeom>
              <a:avLst/>
              <a:gdLst/>
              <a:ahLst/>
              <a:cxnLst/>
              <a:rect l="l" t="t" r="r" b="b"/>
              <a:pathLst>
                <a:path w="748664" h="1332229">
                  <a:moveTo>
                    <a:pt x="748195" y="1094663"/>
                  </a:moveTo>
                  <a:lnTo>
                    <a:pt x="727075" y="1055192"/>
                  </a:lnTo>
                  <a:lnTo>
                    <a:pt x="700722" y="1047216"/>
                  </a:lnTo>
                  <a:lnTo>
                    <a:pt x="47447" y="1047216"/>
                  </a:lnTo>
                  <a:lnTo>
                    <a:pt x="28968" y="1050950"/>
                  </a:lnTo>
                  <a:lnTo>
                    <a:pt x="13893" y="1061123"/>
                  </a:lnTo>
                  <a:lnTo>
                    <a:pt x="3733" y="1076198"/>
                  </a:lnTo>
                  <a:lnTo>
                    <a:pt x="0" y="1094663"/>
                  </a:lnTo>
                  <a:lnTo>
                    <a:pt x="0" y="1284465"/>
                  </a:lnTo>
                  <a:lnTo>
                    <a:pt x="3733" y="1302931"/>
                  </a:lnTo>
                  <a:lnTo>
                    <a:pt x="13893" y="1318018"/>
                  </a:lnTo>
                  <a:lnTo>
                    <a:pt x="28968" y="1328191"/>
                  </a:lnTo>
                  <a:lnTo>
                    <a:pt x="47447" y="1331925"/>
                  </a:lnTo>
                  <a:lnTo>
                    <a:pt x="700722" y="1331925"/>
                  </a:lnTo>
                  <a:lnTo>
                    <a:pt x="719201" y="1328191"/>
                  </a:lnTo>
                  <a:lnTo>
                    <a:pt x="734301" y="1318018"/>
                  </a:lnTo>
                  <a:lnTo>
                    <a:pt x="744474" y="1302931"/>
                  </a:lnTo>
                  <a:lnTo>
                    <a:pt x="748195" y="1284465"/>
                  </a:lnTo>
                  <a:lnTo>
                    <a:pt x="748195" y="1094663"/>
                  </a:lnTo>
                  <a:close/>
                </a:path>
                <a:path w="748664" h="1332229">
                  <a:moveTo>
                    <a:pt x="748195" y="742391"/>
                  </a:moveTo>
                  <a:lnTo>
                    <a:pt x="727075" y="702919"/>
                  </a:lnTo>
                  <a:lnTo>
                    <a:pt x="700722" y="694944"/>
                  </a:lnTo>
                  <a:lnTo>
                    <a:pt x="47447" y="694944"/>
                  </a:lnTo>
                  <a:lnTo>
                    <a:pt x="28968" y="698677"/>
                  </a:lnTo>
                  <a:lnTo>
                    <a:pt x="13893" y="708850"/>
                  </a:lnTo>
                  <a:lnTo>
                    <a:pt x="3733" y="723925"/>
                  </a:lnTo>
                  <a:lnTo>
                    <a:pt x="0" y="742391"/>
                  </a:lnTo>
                  <a:lnTo>
                    <a:pt x="0" y="932192"/>
                  </a:lnTo>
                  <a:lnTo>
                    <a:pt x="3733" y="950658"/>
                  </a:lnTo>
                  <a:lnTo>
                    <a:pt x="13893" y="965746"/>
                  </a:lnTo>
                  <a:lnTo>
                    <a:pt x="28968" y="975918"/>
                  </a:lnTo>
                  <a:lnTo>
                    <a:pt x="47447" y="979639"/>
                  </a:lnTo>
                  <a:lnTo>
                    <a:pt x="700722" y="979639"/>
                  </a:lnTo>
                  <a:lnTo>
                    <a:pt x="719201" y="975918"/>
                  </a:lnTo>
                  <a:lnTo>
                    <a:pt x="734301" y="965746"/>
                  </a:lnTo>
                  <a:lnTo>
                    <a:pt x="744474" y="950658"/>
                  </a:lnTo>
                  <a:lnTo>
                    <a:pt x="748195" y="932192"/>
                  </a:lnTo>
                  <a:lnTo>
                    <a:pt x="748195" y="742391"/>
                  </a:lnTo>
                  <a:close/>
                </a:path>
                <a:path w="748664" h="1332229">
                  <a:moveTo>
                    <a:pt x="748195" y="390144"/>
                  </a:moveTo>
                  <a:lnTo>
                    <a:pt x="727075" y="350647"/>
                  </a:lnTo>
                  <a:lnTo>
                    <a:pt x="700722" y="342671"/>
                  </a:lnTo>
                  <a:lnTo>
                    <a:pt x="47447" y="342671"/>
                  </a:lnTo>
                  <a:lnTo>
                    <a:pt x="28968" y="346405"/>
                  </a:lnTo>
                  <a:lnTo>
                    <a:pt x="13893" y="356577"/>
                  </a:lnTo>
                  <a:lnTo>
                    <a:pt x="3733" y="371665"/>
                  </a:lnTo>
                  <a:lnTo>
                    <a:pt x="0" y="390144"/>
                  </a:lnTo>
                  <a:lnTo>
                    <a:pt x="0" y="579920"/>
                  </a:lnTo>
                  <a:lnTo>
                    <a:pt x="3733" y="598398"/>
                  </a:lnTo>
                  <a:lnTo>
                    <a:pt x="13893" y="613486"/>
                  </a:lnTo>
                  <a:lnTo>
                    <a:pt x="28968" y="623646"/>
                  </a:lnTo>
                  <a:lnTo>
                    <a:pt x="47447" y="627367"/>
                  </a:lnTo>
                  <a:lnTo>
                    <a:pt x="700722" y="627367"/>
                  </a:lnTo>
                  <a:lnTo>
                    <a:pt x="719201" y="623646"/>
                  </a:lnTo>
                  <a:lnTo>
                    <a:pt x="734301" y="613486"/>
                  </a:lnTo>
                  <a:lnTo>
                    <a:pt x="744474" y="598398"/>
                  </a:lnTo>
                  <a:lnTo>
                    <a:pt x="748195" y="579920"/>
                  </a:lnTo>
                  <a:lnTo>
                    <a:pt x="748195" y="390144"/>
                  </a:lnTo>
                  <a:close/>
                </a:path>
                <a:path w="748664" h="1332229">
                  <a:moveTo>
                    <a:pt x="748195" y="47447"/>
                  </a:moveTo>
                  <a:lnTo>
                    <a:pt x="727075" y="7975"/>
                  </a:lnTo>
                  <a:lnTo>
                    <a:pt x="700722" y="0"/>
                  </a:lnTo>
                  <a:lnTo>
                    <a:pt x="47447" y="0"/>
                  </a:lnTo>
                  <a:lnTo>
                    <a:pt x="28968" y="3721"/>
                  </a:lnTo>
                  <a:lnTo>
                    <a:pt x="13893" y="13893"/>
                  </a:lnTo>
                  <a:lnTo>
                    <a:pt x="3733" y="28981"/>
                  </a:lnTo>
                  <a:lnTo>
                    <a:pt x="0" y="47447"/>
                  </a:lnTo>
                  <a:lnTo>
                    <a:pt x="0" y="237248"/>
                  </a:lnTo>
                  <a:lnTo>
                    <a:pt x="3733" y="255714"/>
                  </a:lnTo>
                  <a:lnTo>
                    <a:pt x="13893" y="270802"/>
                  </a:lnTo>
                  <a:lnTo>
                    <a:pt x="28968" y="280962"/>
                  </a:lnTo>
                  <a:lnTo>
                    <a:pt x="47447" y="284695"/>
                  </a:lnTo>
                  <a:lnTo>
                    <a:pt x="700722" y="284695"/>
                  </a:lnTo>
                  <a:lnTo>
                    <a:pt x="719201" y="280962"/>
                  </a:lnTo>
                  <a:lnTo>
                    <a:pt x="734301" y="270802"/>
                  </a:lnTo>
                  <a:lnTo>
                    <a:pt x="744474" y="255714"/>
                  </a:lnTo>
                  <a:lnTo>
                    <a:pt x="748195" y="237248"/>
                  </a:lnTo>
                  <a:lnTo>
                    <a:pt x="748195" y="47447"/>
                  </a:lnTo>
                  <a:close/>
                </a:path>
              </a:pathLst>
            </a:custGeom>
            <a:solidFill>
              <a:srgbClr val="E9D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858719" y="2220578"/>
            <a:ext cx="1045844" cy="183451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270510" marR="264160" algn="ctr">
              <a:lnSpc>
                <a:spcPts val="2700"/>
              </a:lnSpc>
              <a:spcBef>
                <a:spcPts val="165"/>
              </a:spcBef>
            </a:pPr>
            <a:r>
              <a:rPr sz="800" b="1">
                <a:solidFill>
                  <a:srgbClr val="666666"/>
                </a:solidFill>
                <a:latin typeface="Arial"/>
                <a:cs typeface="Arial"/>
              </a:rPr>
              <a:t>API</a:t>
            </a:r>
            <a:r>
              <a:rPr sz="800" b="1" spc="-7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800" b="1" spc="-20">
                <a:solidFill>
                  <a:srgbClr val="666666"/>
                </a:solidFill>
                <a:latin typeface="Arial"/>
                <a:cs typeface="Arial"/>
              </a:rPr>
              <a:t>Server </a:t>
            </a:r>
            <a:r>
              <a:rPr sz="800" b="1" spc="-1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800" b="1" spc="-25">
                <a:solidFill>
                  <a:srgbClr val="666666"/>
                </a:solidFill>
                <a:latin typeface="Arial"/>
                <a:cs typeface="Arial"/>
              </a:rPr>
              <a:t>Scheduler</a:t>
            </a:r>
            <a:endParaRPr sz="800">
              <a:latin typeface="Arial"/>
              <a:cs typeface="Arial"/>
            </a:endParaRPr>
          </a:p>
          <a:p>
            <a:pPr marL="288925" marR="282575" algn="ctr">
              <a:lnSpc>
                <a:spcPts val="2770"/>
              </a:lnSpc>
              <a:spcBef>
                <a:spcPts val="15"/>
              </a:spcBef>
            </a:pPr>
            <a:r>
              <a:rPr sz="800" b="1" spc="-15">
                <a:solidFill>
                  <a:srgbClr val="666666"/>
                </a:solidFill>
                <a:latin typeface="Arial"/>
                <a:cs typeface="Arial"/>
              </a:rPr>
              <a:t>Controller  etcd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09711" y="2877319"/>
            <a:ext cx="687070" cy="671830"/>
          </a:xfrm>
          <a:custGeom>
            <a:avLst/>
            <a:gdLst/>
            <a:ahLst/>
            <a:cxnLst/>
            <a:rect l="l" t="t" r="r" b="b"/>
            <a:pathLst>
              <a:path w="687069" h="671829">
                <a:moveTo>
                  <a:pt x="343499" y="671398"/>
                </a:moveTo>
                <a:lnTo>
                  <a:pt x="296888" y="668334"/>
                </a:lnTo>
                <a:lnTo>
                  <a:pt x="252183" y="659407"/>
                </a:lnTo>
                <a:lnTo>
                  <a:pt x="209793" y="645017"/>
                </a:lnTo>
                <a:lnTo>
                  <a:pt x="170128" y="625565"/>
                </a:lnTo>
                <a:lnTo>
                  <a:pt x="133597" y="601450"/>
                </a:lnTo>
                <a:lnTo>
                  <a:pt x="100608" y="573073"/>
                </a:lnTo>
                <a:lnTo>
                  <a:pt x="71572" y="540834"/>
                </a:lnTo>
                <a:lnTo>
                  <a:pt x="46897" y="505132"/>
                </a:lnTo>
                <a:lnTo>
                  <a:pt x="26993" y="466367"/>
                </a:lnTo>
                <a:lnTo>
                  <a:pt x="12270" y="424940"/>
                </a:lnTo>
                <a:lnTo>
                  <a:pt x="3135" y="381251"/>
                </a:lnTo>
                <a:lnTo>
                  <a:pt x="0" y="335699"/>
                </a:lnTo>
                <a:lnTo>
                  <a:pt x="3135" y="290147"/>
                </a:lnTo>
                <a:lnTo>
                  <a:pt x="12270" y="246457"/>
                </a:lnTo>
                <a:lnTo>
                  <a:pt x="26993" y="205030"/>
                </a:lnTo>
                <a:lnTo>
                  <a:pt x="46897" y="166266"/>
                </a:lnTo>
                <a:lnTo>
                  <a:pt x="71572" y="130564"/>
                </a:lnTo>
                <a:lnTo>
                  <a:pt x="100608" y="98324"/>
                </a:lnTo>
                <a:lnTo>
                  <a:pt x="133597" y="69947"/>
                </a:lnTo>
                <a:lnTo>
                  <a:pt x="170128" y="45833"/>
                </a:lnTo>
                <a:lnTo>
                  <a:pt x="209793" y="26381"/>
                </a:lnTo>
                <a:lnTo>
                  <a:pt x="252183" y="11991"/>
                </a:lnTo>
                <a:lnTo>
                  <a:pt x="296888" y="3064"/>
                </a:lnTo>
                <a:lnTo>
                  <a:pt x="343499" y="0"/>
                </a:lnTo>
                <a:lnTo>
                  <a:pt x="397559" y="4182"/>
                </a:lnTo>
                <a:lnTo>
                  <a:pt x="449800" y="16480"/>
                </a:lnTo>
                <a:lnTo>
                  <a:pt x="499300" y="36520"/>
                </a:lnTo>
                <a:lnTo>
                  <a:pt x="545137" y="63926"/>
                </a:lnTo>
                <a:lnTo>
                  <a:pt x="586388" y="98324"/>
                </a:lnTo>
                <a:lnTo>
                  <a:pt x="621589" y="138638"/>
                </a:lnTo>
                <a:lnTo>
                  <a:pt x="649632" y="183435"/>
                </a:lnTo>
                <a:lnTo>
                  <a:pt x="670136" y="231814"/>
                </a:lnTo>
                <a:lnTo>
                  <a:pt x="682719" y="282870"/>
                </a:lnTo>
                <a:lnTo>
                  <a:pt x="686998" y="335699"/>
                </a:lnTo>
                <a:lnTo>
                  <a:pt x="683862" y="381251"/>
                </a:lnTo>
                <a:lnTo>
                  <a:pt x="674728" y="424940"/>
                </a:lnTo>
                <a:lnTo>
                  <a:pt x="660004" y="466367"/>
                </a:lnTo>
                <a:lnTo>
                  <a:pt x="640100" y="505132"/>
                </a:lnTo>
                <a:lnTo>
                  <a:pt x="615426" y="540834"/>
                </a:lnTo>
                <a:lnTo>
                  <a:pt x="586390" y="573073"/>
                </a:lnTo>
                <a:lnTo>
                  <a:pt x="553401" y="601450"/>
                </a:lnTo>
                <a:lnTo>
                  <a:pt x="516870" y="625565"/>
                </a:lnTo>
                <a:lnTo>
                  <a:pt x="477204" y="645017"/>
                </a:lnTo>
                <a:lnTo>
                  <a:pt x="434815" y="659407"/>
                </a:lnTo>
                <a:lnTo>
                  <a:pt x="390110" y="668334"/>
                </a:lnTo>
                <a:lnTo>
                  <a:pt x="343499" y="671398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912264" y="3103733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>
                <a:solidFill>
                  <a:srgbClr val="FFFFFF"/>
                </a:solidFill>
                <a:latin typeface="Arial"/>
                <a:cs typeface="Arial"/>
              </a:rPr>
              <a:t>API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58719" y="4374491"/>
            <a:ext cx="4872355" cy="339725"/>
          </a:xfrm>
          <a:prstGeom prst="rect">
            <a:avLst/>
          </a:prstGeom>
          <a:solidFill>
            <a:srgbClr val="999999"/>
          </a:solidFill>
        </p:spPr>
        <p:txBody>
          <a:bodyPr vert="horz" wrap="square" lIns="0" tIns="730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Overlay</a:t>
            </a: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225791" y="2337857"/>
            <a:ext cx="618490" cy="2018664"/>
            <a:chOff x="4225791" y="2337857"/>
            <a:chExt cx="618490" cy="2018664"/>
          </a:xfrm>
        </p:grpSpPr>
        <p:sp>
          <p:nvSpPr>
            <p:cNvPr id="22" name="object 22"/>
            <p:cNvSpPr/>
            <p:nvPr/>
          </p:nvSpPr>
          <p:spPr>
            <a:xfrm>
              <a:off x="4567890" y="4071491"/>
              <a:ext cx="159385" cy="285115"/>
            </a:xfrm>
            <a:custGeom>
              <a:avLst/>
              <a:gdLst/>
              <a:ahLst/>
              <a:cxnLst/>
              <a:rect l="l" t="t" r="r" b="b"/>
              <a:pathLst>
                <a:path w="159385" h="285114">
                  <a:moveTo>
                    <a:pt x="79649" y="284699"/>
                  </a:moveTo>
                  <a:lnTo>
                    <a:pt x="0" y="205049"/>
                  </a:lnTo>
                  <a:lnTo>
                    <a:pt x="39824" y="205049"/>
                  </a:lnTo>
                  <a:lnTo>
                    <a:pt x="39824" y="79649"/>
                  </a:lnTo>
                  <a:lnTo>
                    <a:pt x="0" y="79649"/>
                  </a:lnTo>
                  <a:lnTo>
                    <a:pt x="79649" y="0"/>
                  </a:lnTo>
                  <a:lnTo>
                    <a:pt x="159299" y="79649"/>
                  </a:lnTo>
                  <a:lnTo>
                    <a:pt x="119474" y="79649"/>
                  </a:lnTo>
                  <a:lnTo>
                    <a:pt x="119474" y="205049"/>
                  </a:lnTo>
                  <a:lnTo>
                    <a:pt x="159299" y="205049"/>
                  </a:lnTo>
                  <a:lnTo>
                    <a:pt x="79649" y="2846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225785" y="2337866"/>
              <a:ext cx="618490" cy="617855"/>
            </a:xfrm>
            <a:custGeom>
              <a:avLst/>
              <a:gdLst/>
              <a:ahLst/>
              <a:cxnLst/>
              <a:rect l="l" t="t" r="r" b="b"/>
              <a:pathLst>
                <a:path w="618489" h="617855">
                  <a:moveTo>
                    <a:pt x="285000" y="380606"/>
                  </a:moveTo>
                  <a:lnTo>
                    <a:pt x="263867" y="341109"/>
                  </a:lnTo>
                  <a:lnTo>
                    <a:pt x="237553" y="333133"/>
                  </a:lnTo>
                  <a:lnTo>
                    <a:pt x="47447" y="333133"/>
                  </a:lnTo>
                  <a:lnTo>
                    <a:pt x="28968" y="336867"/>
                  </a:lnTo>
                  <a:lnTo>
                    <a:pt x="13893" y="347040"/>
                  </a:lnTo>
                  <a:lnTo>
                    <a:pt x="3721" y="362127"/>
                  </a:lnTo>
                  <a:lnTo>
                    <a:pt x="0" y="380606"/>
                  </a:lnTo>
                  <a:lnTo>
                    <a:pt x="0" y="570382"/>
                  </a:lnTo>
                  <a:lnTo>
                    <a:pt x="3721" y="588860"/>
                  </a:lnTo>
                  <a:lnTo>
                    <a:pt x="13893" y="603948"/>
                  </a:lnTo>
                  <a:lnTo>
                    <a:pt x="28968" y="614108"/>
                  </a:lnTo>
                  <a:lnTo>
                    <a:pt x="47447" y="617829"/>
                  </a:lnTo>
                  <a:lnTo>
                    <a:pt x="237553" y="617829"/>
                  </a:lnTo>
                  <a:lnTo>
                    <a:pt x="256019" y="614108"/>
                  </a:lnTo>
                  <a:lnTo>
                    <a:pt x="271094" y="603948"/>
                  </a:lnTo>
                  <a:lnTo>
                    <a:pt x="281266" y="588860"/>
                  </a:lnTo>
                  <a:lnTo>
                    <a:pt x="285000" y="570382"/>
                  </a:lnTo>
                  <a:lnTo>
                    <a:pt x="285000" y="380606"/>
                  </a:lnTo>
                  <a:close/>
                </a:path>
                <a:path w="618489" h="617855">
                  <a:moveTo>
                    <a:pt x="285000" y="47447"/>
                  </a:moveTo>
                  <a:lnTo>
                    <a:pt x="263867" y="7975"/>
                  </a:lnTo>
                  <a:lnTo>
                    <a:pt x="237553" y="0"/>
                  </a:lnTo>
                  <a:lnTo>
                    <a:pt x="47447" y="0"/>
                  </a:lnTo>
                  <a:lnTo>
                    <a:pt x="28968" y="3721"/>
                  </a:lnTo>
                  <a:lnTo>
                    <a:pt x="13893" y="13893"/>
                  </a:lnTo>
                  <a:lnTo>
                    <a:pt x="3721" y="28981"/>
                  </a:lnTo>
                  <a:lnTo>
                    <a:pt x="0" y="47447"/>
                  </a:lnTo>
                  <a:lnTo>
                    <a:pt x="0" y="237236"/>
                  </a:lnTo>
                  <a:lnTo>
                    <a:pt x="3721" y="255714"/>
                  </a:lnTo>
                  <a:lnTo>
                    <a:pt x="13893" y="270802"/>
                  </a:lnTo>
                  <a:lnTo>
                    <a:pt x="28968" y="280974"/>
                  </a:lnTo>
                  <a:lnTo>
                    <a:pt x="47447" y="284708"/>
                  </a:lnTo>
                  <a:lnTo>
                    <a:pt x="237553" y="284708"/>
                  </a:lnTo>
                  <a:lnTo>
                    <a:pt x="256019" y="280974"/>
                  </a:lnTo>
                  <a:lnTo>
                    <a:pt x="271094" y="270802"/>
                  </a:lnTo>
                  <a:lnTo>
                    <a:pt x="281266" y="255714"/>
                  </a:lnTo>
                  <a:lnTo>
                    <a:pt x="285000" y="237236"/>
                  </a:lnTo>
                  <a:lnTo>
                    <a:pt x="285000" y="47447"/>
                  </a:lnTo>
                  <a:close/>
                </a:path>
                <a:path w="618489" h="617855">
                  <a:moveTo>
                    <a:pt x="618147" y="380606"/>
                  </a:moveTo>
                  <a:lnTo>
                    <a:pt x="597014" y="341109"/>
                  </a:lnTo>
                  <a:lnTo>
                    <a:pt x="570699" y="333133"/>
                  </a:lnTo>
                  <a:lnTo>
                    <a:pt x="380593" y="333133"/>
                  </a:lnTo>
                  <a:lnTo>
                    <a:pt x="362127" y="336867"/>
                  </a:lnTo>
                  <a:lnTo>
                    <a:pt x="347040" y="347040"/>
                  </a:lnTo>
                  <a:lnTo>
                    <a:pt x="336880" y="362127"/>
                  </a:lnTo>
                  <a:lnTo>
                    <a:pt x="333146" y="380606"/>
                  </a:lnTo>
                  <a:lnTo>
                    <a:pt x="333146" y="570382"/>
                  </a:lnTo>
                  <a:lnTo>
                    <a:pt x="336880" y="588860"/>
                  </a:lnTo>
                  <a:lnTo>
                    <a:pt x="347040" y="603948"/>
                  </a:lnTo>
                  <a:lnTo>
                    <a:pt x="362127" y="614108"/>
                  </a:lnTo>
                  <a:lnTo>
                    <a:pt x="380593" y="617829"/>
                  </a:lnTo>
                  <a:lnTo>
                    <a:pt x="570699" y="617829"/>
                  </a:lnTo>
                  <a:lnTo>
                    <a:pt x="589165" y="614108"/>
                  </a:lnTo>
                  <a:lnTo>
                    <a:pt x="604253" y="603948"/>
                  </a:lnTo>
                  <a:lnTo>
                    <a:pt x="614413" y="588860"/>
                  </a:lnTo>
                  <a:lnTo>
                    <a:pt x="618147" y="570382"/>
                  </a:lnTo>
                  <a:lnTo>
                    <a:pt x="618147" y="380606"/>
                  </a:lnTo>
                  <a:close/>
                </a:path>
                <a:path w="618489" h="617855">
                  <a:moveTo>
                    <a:pt x="618147" y="47447"/>
                  </a:moveTo>
                  <a:lnTo>
                    <a:pt x="597014" y="7975"/>
                  </a:lnTo>
                  <a:lnTo>
                    <a:pt x="570699" y="0"/>
                  </a:lnTo>
                  <a:lnTo>
                    <a:pt x="380593" y="0"/>
                  </a:lnTo>
                  <a:lnTo>
                    <a:pt x="362127" y="3721"/>
                  </a:lnTo>
                  <a:lnTo>
                    <a:pt x="347040" y="13893"/>
                  </a:lnTo>
                  <a:lnTo>
                    <a:pt x="336880" y="28981"/>
                  </a:lnTo>
                  <a:lnTo>
                    <a:pt x="333146" y="47447"/>
                  </a:lnTo>
                  <a:lnTo>
                    <a:pt x="333146" y="237236"/>
                  </a:lnTo>
                  <a:lnTo>
                    <a:pt x="336880" y="255714"/>
                  </a:lnTo>
                  <a:lnTo>
                    <a:pt x="347040" y="270802"/>
                  </a:lnTo>
                  <a:lnTo>
                    <a:pt x="362127" y="280974"/>
                  </a:lnTo>
                  <a:lnTo>
                    <a:pt x="380593" y="284708"/>
                  </a:lnTo>
                  <a:lnTo>
                    <a:pt x="570699" y="284708"/>
                  </a:lnTo>
                  <a:lnTo>
                    <a:pt x="589165" y="280974"/>
                  </a:lnTo>
                  <a:lnTo>
                    <a:pt x="604253" y="270802"/>
                  </a:lnTo>
                  <a:lnTo>
                    <a:pt x="614413" y="255714"/>
                  </a:lnTo>
                  <a:lnTo>
                    <a:pt x="618147" y="237236"/>
                  </a:lnTo>
                  <a:lnTo>
                    <a:pt x="618147" y="47447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5491739" y="2337857"/>
            <a:ext cx="618490" cy="2018664"/>
            <a:chOff x="5491739" y="2337857"/>
            <a:chExt cx="618490" cy="2018664"/>
          </a:xfrm>
        </p:grpSpPr>
        <p:sp>
          <p:nvSpPr>
            <p:cNvPr id="25" name="object 25"/>
            <p:cNvSpPr/>
            <p:nvPr/>
          </p:nvSpPr>
          <p:spPr>
            <a:xfrm>
              <a:off x="5833863" y="4071491"/>
              <a:ext cx="159385" cy="285115"/>
            </a:xfrm>
            <a:custGeom>
              <a:avLst/>
              <a:gdLst/>
              <a:ahLst/>
              <a:cxnLst/>
              <a:rect l="l" t="t" r="r" b="b"/>
              <a:pathLst>
                <a:path w="159385" h="285114">
                  <a:moveTo>
                    <a:pt x="79649" y="284699"/>
                  </a:moveTo>
                  <a:lnTo>
                    <a:pt x="0" y="205049"/>
                  </a:lnTo>
                  <a:lnTo>
                    <a:pt x="39824" y="205049"/>
                  </a:lnTo>
                  <a:lnTo>
                    <a:pt x="39824" y="79649"/>
                  </a:lnTo>
                  <a:lnTo>
                    <a:pt x="0" y="79649"/>
                  </a:lnTo>
                  <a:lnTo>
                    <a:pt x="79649" y="0"/>
                  </a:lnTo>
                  <a:lnTo>
                    <a:pt x="159299" y="79649"/>
                  </a:lnTo>
                  <a:lnTo>
                    <a:pt x="119474" y="79649"/>
                  </a:lnTo>
                  <a:lnTo>
                    <a:pt x="119474" y="205049"/>
                  </a:lnTo>
                  <a:lnTo>
                    <a:pt x="159299" y="205049"/>
                  </a:lnTo>
                  <a:lnTo>
                    <a:pt x="79649" y="2846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91734" y="2337866"/>
              <a:ext cx="618490" cy="617855"/>
            </a:xfrm>
            <a:custGeom>
              <a:avLst/>
              <a:gdLst/>
              <a:ahLst/>
              <a:cxnLst/>
              <a:rect l="l" t="t" r="r" b="b"/>
              <a:pathLst>
                <a:path w="618489" h="617855">
                  <a:moveTo>
                    <a:pt x="285000" y="380606"/>
                  </a:moveTo>
                  <a:lnTo>
                    <a:pt x="263880" y="341109"/>
                  </a:lnTo>
                  <a:lnTo>
                    <a:pt x="237553" y="333133"/>
                  </a:lnTo>
                  <a:lnTo>
                    <a:pt x="47447" y="333133"/>
                  </a:lnTo>
                  <a:lnTo>
                    <a:pt x="28981" y="336867"/>
                  </a:lnTo>
                  <a:lnTo>
                    <a:pt x="13906" y="347040"/>
                  </a:lnTo>
                  <a:lnTo>
                    <a:pt x="3733" y="362127"/>
                  </a:lnTo>
                  <a:lnTo>
                    <a:pt x="0" y="380606"/>
                  </a:lnTo>
                  <a:lnTo>
                    <a:pt x="0" y="570382"/>
                  </a:lnTo>
                  <a:lnTo>
                    <a:pt x="3733" y="588860"/>
                  </a:lnTo>
                  <a:lnTo>
                    <a:pt x="13893" y="603948"/>
                  </a:lnTo>
                  <a:lnTo>
                    <a:pt x="28981" y="614108"/>
                  </a:lnTo>
                  <a:lnTo>
                    <a:pt x="47447" y="617829"/>
                  </a:lnTo>
                  <a:lnTo>
                    <a:pt x="237553" y="617829"/>
                  </a:lnTo>
                  <a:lnTo>
                    <a:pt x="256032" y="614108"/>
                  </a:lnTo>
                  <a:lnTo>
                    <a:pt x="271106" y="603948"/>
                  </a:lnTo>
                  <a:lnTo>
                    <a:pt x="281266" y="588860"/>
                  </a:lnTo>
                  <a:lnTo>
                    <a:pt x="285000" y="570382"/>
                  </a:lnTo>
                  <a:lnTo>
                    <a:pt x="285000" y="380606"/>
                  </a:lnTo>
                  <a:close/>
                </a:path>
                <a:path w="618489" h="617855">
                  <a:moveTo>
                    <a:pt x="285000" y="47447"/>
                  </a:moveTo>
                  <a:lnTo>
                    <a:pt x="263880" y="7975"/>
                  </a:lnTo>
                  <a:lnTo>
                    <a:pt x="237553" y="0"/>
                  </a:lnTo>
                  <a:lnTo>
                    <a:pt x="47447" y="0"/>
                  </a:lnTo>
                  <a:lnTo>
                    <a:pt x="28981" y="3721"/>
                  </a:lnTo>
                  <a:lnTo>
                    <a:pt x="13893" y="13893"/>
                  </a:lnTo>
                  <a:lnTo>
                    <a:pt x="3733" y="28981"/>
                  </a:lnTo>
                  <a:lnTo>
                    <a:pt x="0" y="47447"/>
                  </a:lnTo>
                  <a:lnTo>
                    <a:pt x="0" y="237236"/>
                  </a:lnTo>
                  <a:lnTo>
                    <a:pt x="3733" y="255714"/>
                  </a:lnTo>
                  <a:lnTo>
                    <a:pt x="13893" y="270802"/>
                  </a:lnTo>
                  <a:lnTo>
                    <a:pt x="28981" y="280974"/>
                  </a:lnTo>
                  <a:lnTo>
                    <a:pt x="47447" y="284708"/>
                  </a:lnTo>
                  <a:lnTo>
                    <a:pt x="237553" y="284708"/>
                  </a:lnTo>
                  <a:lnTo>
                    <a:pt x="256032" y="280974"/>
                  </a:lnTo>
                  <a:lnTo>
                    <a:pt x="271106" y="270802"/>
                  </a:lnTo>
                  <a:lnTo>
                    <a:pt x="281266" y="255714"/>
                  </a:lnTo>
                  <a:lnTo>
                    <a:pt x="285000" y="237236"/>
                  </a:lnTo>
                  <a:lnTo>
                    <a:pt x="285000" y="47447"/>
                  </a:lnTo>
                  <a:close/>
                </a:path>
                <a:path w="618489" h="617855">
                  <a:moveTo>
                    <a:pt x="618147" y="47447"/>
                  </a:moveTo>
                  <a:lnTo>
                    <a:pt x="597027" y="7975"/>
                  </a:lnTo>
                  <a:lnTo>
                    <a:pt x="570699" y="0"/>
                  </a:lnTo>
                  <a:lnTo>
                    <a:pt x="380593" y="0"/>
                  </a:lnTo>
                  <a:lnTo>
                    <a:pt x="362127" y="3721"/>
                  </a:lnTo>
                  <a:lnTo>
                    <a:pt x="347052" y="13893"/>
                  </a:lnTo>
                  <a:lnTo>
                    <a:pt x="336880" y="28981"/>
                  </a:lnTo>
                  <a:lnTo>
                    <a:pt x="333146" y="47447"/>
                  </a:lnTo>
                  <a:lnTo>
                    <a:pt x="333146" y="237236"/>
                  </a:lnTo>
                  <a:lnTo>
                    <a:pt x="336880" y="255714"/>
                  </a:lnTo>
                  <a:lnTo>
                    <a:pt x="347052" y="270802"/>
                  </a:lnTo>
                  <a:lnTo>
                    <a:pt x="362127" y="280974"/>
                  </a:lnTo>
                  <a:lnTo>
                    <a:pt x="380593" y="284708"/>
                  </a:lnTo>
                  <a:lnTo>
                    <a:pt x="570699" y="284708"/>
                  </a:lnTo>
                  <a:lnTo>
                    <a:pt x="589178" y="280974"/>
                  </a:lnTo>
                  <a:lnTo>
                    <a:pt x="604253" y="270802"/>
                  </a:lnTo>
                  <a:lnTo>
                    <a:pt x="614426" y="255714"/>
                  </a:lnTo>
                  <a:lnTo>
                    <a:pt x="618147" y="237236"/>
                  </a:lnTo>
                  <a:lnTo>
                    <a:pt x="618147" y="47447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6757711" y="2337857"/>
            <a:ext cx="618490" cy="2018664"/>
            <a:chOff x="6757711" y="2337857"/>
            <a:chExt cx="618490" cy="2018664"/>
          </a:xfrm>
        </p:grpSpPr>
        <p:sp>
          <p:nvSpPr>
            <p:cNvPr id="28" name="object 28"/>
            <p:cNvSpPr/>
            <p:nvPr/>
          </p:nvSpPr>
          <p:spPr>
            <a:xfrm>
              <a:off x="7099835" y="4071491"/>
              <a:ext cx="159385" cy="285115"/>
            </a:xfrm>
            <a:custGeom>
              <a:avLst/>
              <a:gdLst/>
              <a:ahLst/>
              <a:cxnLst/>
              <a:rect l="l" t="t" r="r" b="b"/>
              <a:pathLst>
                <a:path w="159384" h="285114">
                  <a:moveTo>
                    <a:pt x="79649" y="284699"/>
                  </a:moveTo>
                  <a:lnTo>
                    <a:pt x="0" y="205049"/>
                  </a:lnTo>
                  <a:lnTo>
                    <a:pt x="39824" y="205049"/>
                  </a:lnTo>
                  <a:lnTo>
                    <a:pt x="39824" y="79649"/>
                  </a:lnTo>
                  <a:lnTo>
                    <a:pt x="0" y="79649"/>
                  </a:lnTo>
                  <a:lnTo>
                    <a:pt x="79649" y="0"/>
                  </a:lnTo>
                  <a:lnTo>
                    <a:pt x="159299" y="79649"/>
                  </a:lnTo>
                  <a:lnTo>
                    <a:pt x="119474" y="79649"/>
                  </a:lnTo>
                  <a:lnTo>
                    <a:pt x="119474" y="205049"/>
                  </a:lnTo>
                  <a:lnTo>
                    <a:pt x="159299" y="205049"/>
                  </a:lnTo>
                  <a:lnTo>
                    <a:pt x="79649" y="2846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57708" y="2337866"/>
              <a:ext cx="618490" cy="285115"/>
            </a:xfrm>
            <a:custGeom>
              <a:avLst/>
              <a:gdLst/>
              <a:ahLst/>
              <a:cxnLst/>
              <a:rect l="l" t="t" r="r" b="b"/>
              <a:pathLst>
                <a:path w="618490" h="285114">
                  <a:moveTo>
                    <a:pt x="285000" y="47447"/>
                  </a:moveTo>
                  <a:lnTo>
                    <a:pt x="263867" y="7975"/>
                  </a:lnTo>
                  <a:lnTo>
                    <a:pt x="237540" y="0"/>
                  </a:lnTo>
                  <a:lnTo>
                    <a:pt x="47447" y="0"/>
                  </a:lnTo>
                  <a:lnTo>
                    <a:pt x="28981" y="3721"/>
                  </a:lnTo>
                  <a:lnTo>
                    <a:pt x="13893" y="13893"/>
                  </a:lnTo>
                  <a:lnTo>
                    <a:pt x="3721" y="28981"/>
                  </a:lnTo>
                  <a:lnTo>
                    <a:pt x="0" y="47447"/>
                  </a:lnTo>
                  <a:lnTo>
                    <a:pt x="0" y="237236"/>
                  </a:lnTo>
                  <a:lnTo>
                    <a:pt x="3721" y="255714"/>
                  </a:lnTo>
                  <a:lnTo>
                    <a:pt x="13893" y="270802"/>
                  </a:lnTo>
                  <a:lnTo>
                    <a:pt x="28981" y="280974"/>
                  </a:lnTo>
                  <a:lnTo>
                    <a:pt x="47447" y="284708"/>
                  </a:lnTo>
                  <a:lnTo>
                    <a:pt x="237540" y="284708"/>
                  </a:lnTo>
                  <a:lnTo>
                    <a:pt x="256019" y="280974"/>
                  </a:lnTo>
                  <a:lnTo>
                    <a:pt x="271094" y="270802"/>
                  </a:lnTo>
                  <a:lnTo>
                    <a:pt x="281266" y="255714"/>
                  </a:lnTo>
                  <a:lnTo>
                    <a:pt x="285000" y="237236"/>
                  </a:lnTo>
                  <a:lnTo>
                    <a:pt x="285000" y="47447"/>
                  </a:lnTo>
                  <a:close/>
                </a:path>
                <a:path w="618490" h="285114">
                  <a:moveTo>
                    <a:pt x="618147" y="47447"/>
                  </a:moveTo>
                  <a:lnTo>
                    <a:pt x="597014" y="7975"/>
                  </a:lnTo>
                  <a:lnTo>
                    <a:pt x="570699" y="0"/>
                  </a:lnTo>
                  <a:lnTo>
                    <a:pt x="380593" y="0"/>
                  </a:lnTo>
                  <a:lnTo>
                    <a:pt x="362127" y="3721"/>
                  </a:lnTo>
                  <a:lnTo>
                    <a:pt x="347052" y="13893"/>
                  </a:lnTo>
                  <a:lnTo>
                    <a:pt x="336880" y="28981"/>
                  </a:lnTo>
                  <a:lnTo>
                    <a:pt x="333146" y="47447"/>
                  </a:lnTo>
                  <a:lnTo>
                    <a:pt x="333146" y="237236"/>
                  </a:lnTo>
                  <a:lnTo>
                    <a:pt x="336880" y="255714"/>
                  </a:lnTo>
                  <a:lnTo>
                    <a:pt x="347052" y="270802"/>
                  </a:lnTo>
                  <a:lnTo>
                    <a:pt x="362127" y="280974"/>
                  </a:lnTo>
                  <a:lnTo>
                    <a:pt x="380593" y="284708"/>
                  </a:lnTo>
                  <a:lnTo>
                    <a:pt x="570699" y="284708"/>
                  </a:lnTo>
                  <a:lnTo>
                    <a:pt x="589165" y="280974"/>
                  </a:lnTo>
                  <a:lnTo>
                    <a:pt x="604240" y="270802"/>
                  </a:lnTo>
                  <a:lnTo>
                    <a:pt x="614413" y="255714"/>
                  </a:lnTo>
                  <a:lnTo>
                    <a:pt x="618147" y="237236"/>
                  </a:lnTo>
                  <a:lnTo>
                    <a:pt x="618147" y="47447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843523" y="2144395"/>
            <a:ext cx="687070" cy="671830"/>
          </a:xfrm>
          <a:custGeom>
            <a:avLst/>
            <a:gdLst/>
            <a:ahLst/>
            <a:cxnLst/>
            <a:rect l="l" t="t" r="r" b="b"/>
            <a:pathLst>
              <a:path w="687069" h="671830">
                <a:moveTo>
                  <a:pt x="343499" y="671398"/>
                </a:moveTo>
                <a:lnTo>
                  <a:pt x="296888" y="668334"/>
                </a:lnTo>
                <a:lnTo>
                  <a:pt x="252184" y="659407"/>
                </a:lnTo>
                <a:lnTo>
                  <a:pt x="209794" y="645017"/>
                </a:lnTo>
                <a:lnTo>
                  <a:pt x="170129" y="625565"/>
                </a:lnTo>
                <a:lnTo>
                  <a:pt x="133598" y="601450"/>
                </a:lnTo>
                <a:lnTo>
                  <a:pt x="100609" y="573073"/>
                </a:lnTo>
                <a:lnTo>
                  <a:pt x="71573" y="540834"/>
                </a:lnTo>
                <a:lnTo>
                  <a:pt x="46898" y="505132"/>
                </a:lnTo>
                <a:lnTo>
                  <a:pt x="26994" y="466367"/>
                </a:lnTo>
                <a:lnTo>
                  <a:pt x="12270" y="424940"/>
                </a:lnTo>
                <a:lnTo>
                  <a:pt x="3135" y="381251"/>
                </a:lnTo>
                <a:lnTo>
                  <a:pt x="0" y="335699"/>
                </a:lnTo>
                <a:lnTo>
                  <a:pt x="3135" y="290146"/>
                </a:lnTo>
                <a:lnTo>
                  <a:pt x="12270" y="246456"/>
                </a:lnTo>
                <a:lnTo>
                  <a:pt x="26994" y="205029"/>
                </a:lnTo>
                <a:lnTo>
                  <a:pt x="46898" y="166265"/>
                </a:lnTo>
                <a:lnTo>
                  <a:pt x="71573" y="130563"/>
                </a:lnTo>
                <a:lnTo>
                  <a:pt x="100609" y="98323"/>
                </a:lnTo>
                <a:lnTo>
                  <a:pt x="133598" y="69947"/>
                </a:lnTo>
                <a:lnTo>
                  <a:pt x="170129" y="45832"/>
                </a:lnTo>
                <a:lnTo>
                  <a:pt x="209794" y="26380"/>
                </a:lnTo>
                <a:lnTo>
                  <a:pt x="252184" y="11991"/>
                </a:lnTo>
                <a:lnTo>
                  <a:pt x="296888" y="3064"/>
                </a:lnTo>
                <a:lnTo>
                  <a:pt x="343499" y="0"/>
                </a:lnTo>
                <a:lnTo>
                  <a:pt x="397559" y="4181"/>
                </a:lnTo>
                <a:lnTo>
                  <a:pt x="449800" y="16478"/>
                </a:lnTo>
                <a:lnTo>
                  <a:pt x="499301" y="36516"/>
                </a:lnTo>
                <a:lnTo>
                  <a:pt x="545139" y="63923"/>
                </a:lnTo>
                <a:lnTo>
                  <a:pt x="586391" y="98324"/>
                </a:lnTo>
                <a:lnTo>
                  <a:pt x="621590" y="138639"/>
                </a:lnTo>
                <a:lnTo>
                  <a:pt x="649633" y="183435"/>
                </a:lnTo>
                <a:lnTo>
                  <a:pt x="670137" y="231812"/>
                </a:lnTo>
                <a:lnTo>
                  <a:pt x="682719" y="282867"/>
                </a:lnTo>
                <a:lnTo>
                  <a:pt x="686998" y="335699"/>
                </a:lnTo>
                <a:lnTo>
                  <a:pt x="683862" y="381251"/>
                </a:lnTo>
                <a:lnTo>
                  <a:pt x="674728" y="424940"/>
                </a:lnTo>
                <a:lnTo>
                  <a:pt x="660004" y="466367"/>
                </a:lnTo>
                <a:lnTo>
                  <a:pt x="640100" y="505132"/>
                </a:lnTo>
                <a:lnTo>
                  <a:pt x="615426" y="540834"/>
                </a:lnTo>
                <a:lnTo>
                  <a:pt x="586390" y="573073"/>
                </a:lnTo>
                <a:lnTo>
                  <a:pt x="553401" y="601450"/>
                </a:lnTo>
                <a:lnTo>
                  <a:pt x="516870" y="625565"/>
                </a:lnTo>
                <a:lnTo>
                  <a:pt x="477204" y="645017"/>
                </a:lnTo>
                <a:lnTo>
                  <a:pt x="434815" y="659407"/>
                </a:lnTo>
                <a:lnTo>
                  <a:pt x="390110" y="668334"/>
                </a:lnTo>
                <a:lnTo>
                  <a:pt x="343499" y="671398"/>
                </a:lnTo>
                <a:close/>
              </a:path>
            </a:pathLst>
          </a:custGeom>
          <a:solidFill>
            <a:srgbClr val="9EC4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97057" y="2370815"/>
            <a:ext cx="180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>
                <a:solidFill>
                  <a:srgbClr val="FFFFFF"/>
                </a:solidFill>
                <a:latin typeface="Arial"/>
                <a:cs typeface="Arial"/>
              </a:rPr>
              <a:t>UI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43523" y="3684542"/>
            <a:ext cx="687070" cy="671830"/>
          </a:xfrm>
          <a:custGeom>
            <a:avLst/>
            <a:gdLst/>
            <a:ahLst/>
            <a:cxnLst/>
            <a:rect l="l" t="t" r="r" b="b"/>
            <a:pathLst>
              <a:path w="687069" h="671829">
                <a:moveTo>
                  <a:pt x="343499" y="671398"/>
                </a:moveTo>
                <a:lnTo>
                  <a:pt x="296888" y="668334"/>
                </a:lnTo>
                <a:lnTo>
                  <a:pt x="252184" y="659407"/>
                </a:lnTo>
                <a:lnTo>
                  <a:pt x="209794" y="645017"/>
                </a:lnTo>
                <a:lnTo>
                  <a:pt x="170129" y="625565"/>
                </a:lnTo>
                <a:lnTo>
                  <a:pt x="133598" y="601450"/>
                </a:lnTo>
                <a:lnTo>
                  <a:pt x="100609" y="573073"/>
                </a:lnTo>
                <a:lnTo>
                  <a:pt x="71573" y="540834"/>
                </a:lnTo>
                <a:lnTo>
                  <a:pt x="46898" y="505132"/>
                </a:lnTo>
                <a:lnTo>
                  <a:pt x="26994" y="466367"/>
                </a:lnTo>
                <a:lnTo>
                  <a:pt x="12270" y="424940"/>
                </a:lnTo>
                <a:lnTo>
                  <a:pt x="3135" y="381251"/>
                </a:lnTo>
                <a:lnTo>
                  <a:pt x="0" y="335699"/>
                </a:lnTo>
                <a:lnTo>
                  <a:pt x="3135" y="290147"/>
                </a:lnTo>
                <a:lnTo>
                  <a:pt x="12270" y="246457"/>
                </a:lnTo>
                <a:lnTo>
                  <a:pt x="26994" y="205030"/>
                </a:lnTo>
                <a:lnTo>
                  <a:pt x="46898" y="166266"/>
                </a:lnTo>
                <a:lnTo>
                  <a:pt x="71573" y="130564"/>
                </a:lnTo>
                <a:lnTo>
                  <a:pt x="100609" y="98324"/>
                </a:lnTo>
                <a:lnTo>
                  <a:pt x="133598" y="69947"/>
                </a:lnTo>
                <a:lnTo>
                  <a:pt x="170129" y="45833"/>
                </a:lnTo>
                <a:lnTo>
                  <a:pt x="209794" y="26381"/>
                </a:lnTo>
                <a:lnTo>
                  <a:pt x="252184" y="11991"/>
                </a:lnTo>
                <a:lnTo>
                  <a:pt x="296888" y="3064"/>
                </a:lnTo>
                <a:lnTo>
                  <a:pt x="343499" y="0"/>
                </a:lnTo>
                <a:lnTo>
                  <a:pt x="397559" y="4182"/>
                </a:lnTo>
                <a:lnTo>
                  <a:pt x="449800" y="16480"/>
                </a:lnTo>
                <a:lnTo>
                  <a:pt x="499301" y="36520"/>
                </a:lnTo>
                <a:lnTo>
                  <a:pt x="545139" y="63926"/>
                </a:lnTo>
                <a:lnTo>
                  <a:pt x="586391" y="98324"/>
                </a:lnTo>
                <a:lnTo>
                  <a:pt x="621590" y="138647"/>
                </a:lnTo>
                <a:lnTo>
                  <a:pt x="649633" y="183446"/>
                </a:lnTo>
                <a:lnTo>
                  <a:pt x="670137" y="231821"/>
                </a:lnTo>
                <a:lnTo>
                  <a:pt x="682719" y="282872"/>
                </a:lnTo>
                <a:lnTo>
                  <a:pt x="686998" y="335699"/>
                </a:lnTo>
                <a:lnTo>
                  <a:pt x="683862" y="381251"/>
                </a:lnTo>
                <a:lnTo>
                  <a:pt x="674728" y="424940"/>
                </a:lnTo>
                <a:lnTo>
                  <a:pt x="660004" y="466367"/>
                </a:lnTo>
                <a:lnTo>
                  <a:pt x="640100" y="505132"/>
                </a:lnTo>
                <a:lnTo>
                  <a:pt x="615426" y="540834"/>
                </a:lnTo>
                <a:lnTo>
                  <a:pt x="586390" y="573073"/>
                </a:lnTo>
                <a:lnTo>
                  <a:pt x="553401" y="601450"/>
                </a:lnTo>
                <a:lnTo>
                  <a:pt x="516870" y="625565"/>
                </a:lnTo>
                <a:lnTo>
                  <a:pt x="477204" y="645017"/>
                </a:lnTo>
                <a:lnTo>
                  <a:pt x="434815" y="659407"/>
                </a:lnTo>
                <a:lnTo>
                  <a:pt x="390110" y="668334"/>
                </a:lnTo>
                <a:lnTo>
                  <a:pt x="343499" y="671398"/>
                </a:lnTo>
                <a:close/>
              </a:path>
            </a:pathLst>
          </a:custGeom>
          <a:solidFill>
            <a:srgbClr val="9EC4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058957" y="3910966"/>
            <a:ext cx="256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0">
                <a:solidFill>
                  <a:srgbClr val="FFFFFF"/>
                </a:solidFill>
                <a:latin typeface="Arial"/>
                <a:cs typeface="Arial"/>
              </a:rPr>
              <a:t>CLI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514149" y="2754944"/>
            <a:ext cx="212090" cy="973455"/>
            <a:chOff x="1514149" y="2754944"/>
            <a:chExt cx="212090" cy="973455"/>
          </a:xfrm>
        </p:grpSpPr>
        <p:sp>
          <p:nvSpPr>
            <p:cNvPr id="35" name="object 35"/>
            <p:cNvSpPr/>
            <p:nvPr/>
          </p:nvSpPr>
          <p:spPr>
            <a:xfrm>
              <a:off x="1514149" y="3525617"/>
              <a:ext cx="211799" cy="2022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15221" y="2754944"/>
              <a:ext cx="209699" cy="2023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2473360" y="3133493"/>
            <a:ext cx="285115" cy="159385"/>
          </a:xfrm>
          <a:custGeom>
            <a:avLst/>
            <a:gdLst/>
            <a:ahLst/>
            <a:cxnLst/>
            <a:rect l="l" t="t" r="r" b="b"/>
            <a:pathLst>
              <a:path w="285114" h="159385">
                <a:moveTo>
                  <a:pt x="205359" y="159299"/>
                </a:moveTo>
                <a:lnTo>
                  <a:pt x="205359" y="119474"/>
                </a:lnTo>
                <a:lnTo>
                  <a:pt x="79659" y="119474"/>
                </a:lnTo>
                <a:lnTo>
                  <a:pt x="79659" y="159299"/>
                </a:lnTo>
                <a:lnTo>
                  <a:pt x="0" y="79649"/>
                </a:lnTo>
                <a:lnTo>
                  <a:pt x="79659" y="0"/>
                </a:lnTo>
                <a:lnTo>
                  <a:pt x="79659" y="39824"/>
                </a:lnTo>
                <a:lnTo>
                  <a:pt x="205359" y="39824"/>
                </a:lnTo>
                <a:lnTo>
                  <a:pt x="205359" y="0"/>
                </a:lnTo>
                <a:lnTo>
                  <a:pt x="285009" y="79649"/>
                </a:lnTo>
                <a:lnTo>
                  <a:pt x="205359" y="159299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057612" y="1639711"/>
            <a:ext cx="1699895" cy="339725"/>
          </a:xfrm>
          <a:prstGeom prst="rect">
            <a:avLst/>
          </a:prstGeom>
          <a:solidFill>
            <a:srgbClr val="999999"/>
          </a:solidFill>
        </p:spPr>
        <p:txBody>
          <a:bodyPr vert="horz" wrap="square" lIns="0" tIns="73025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575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Container Registry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241812" y="1087697"/>
            <a:ext cx="342900" cy="485775"/>
            <a:chOff x="6241812" y="1087697"/>
            <a:chExt cx="342900" cy="485775"/>
          </a:xfrm>
        </p:grpSpPr>
        <p:sp>
          <p:nvSpPr>
            <p:cNvPr id="40" name="object 40"/>
            <p:cNvSpPr/>
            <p:nvPr/>
          </p:nvSpPr>
          <p:spPr>
            <a:xfrm>
              <a:off x="6241812" y="1130485"/>
              <a:ext cx="342900" cy="443230"/>
            </a:xfrm>
            <a:custGeom>
              <a:avLst/>
              <a:gdLst/>
              <a:ahLst/>
              <a:cxnLst/>
              <a:rect l="l" t="t" r="r" b="b"/>
              <a:pathLst>
                <a:path w="342900" h="443230">
                  <a:moveTo>
                    <a:pt x="171149" y="442611"/>
                  </a:moveTo>
                  <a:lnTo>
                    <a:pt x="104529" y="439249"/>
                  </a:lnTo>
                  <a:lnTo>
                    <a:pt x="50128" y="430079"/>
                  </a:lnTo>
                  <a:lnTo>
                    <a:pt x="13449" y="416478"/>
                  </a:lnTo>
                  <a:lnTo>
                    <a:pt x="0" y="399824"/>
                  </a:lnTo>
                  <a:lnTo>
                    <a:pt x="0" y="0"/>
                  </a:lnTo>
                  <a:lnTo>
                    <a:pt x="13449" y="16654"/>
                  </a:lnTo>
                  <a:lnTo>
                    <a:pt x="50128" y="30254"/>
                  </a:lnTo>
                  <a:lnTo>
                    <a:pt x="104529" y="39424"/>
                  </a:lnTo>
                  <a:lnTo>
                    <a:pt x="171149" y="42787"/>
                  </a:lnTo>
                  <a:lnTo>
                    <a:pt x="237769" y="39424"/>
                  </a:lnTo>
                  <a:lnTo>
                    <a:pt x="292171" y="30254"/>
                  </a:lnTo>
                  <a:lnTo>
                    <a:pt x="328849" y="16654"/>
                  </a:lnTo>
                  <a:lnTo>
                    <a:pt x="342299" y="0"/>
                  </a:lnTo>
                  <a:lnTo>
                    <a:pt x="342299" y="399824"/>
                  </a:lnTo>
                  <a:lnTo>
                    <a:pt x="328849" y="416478"/>
                  </a:lnTo>
                  <a:lnTo>
                    <a:pt x="292171" y="430079"/>
                  </a:lnTo>
                  <a:lnTo>
                    <a:pt x="237769" y="439249"/>
                  </a:lnTo>
                  <a:lnTo>
                    <a:pt x="171149" y="442611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241812" y="1087697"/>
              <a:ext cx="342900" cy="85725"/>
            </a:xfrm>
            <a:custGeom>
              <a:avLst/>
              <a:gdLst/>
              <a:ahLst/>
              <a:cxnLst/>
              <a:rect l="l" t="t" r="r" b="b"/>
              <a:pathLst>
                <a:path w="342900" h="85725">
                  <a:moveTo>
                    <a:pt x="171149" y="85574"/>
                  </a:moveTo>
                  <a:lnTo>
                    <a:pt x="104529" y="82212"/>
                  </a:lnTo>
                  <a:lnTo>
                    <a:pt x="50128" y="73042"/>
                  </a:lnTo>
                  <a:lnTo>
                    <a:pt x="13449" y="59441"/>
                  </a:lnTo>
                  <a:lnTo>
                    <a:pt x="0" y="42787"/>
                  </a:lnTo>
                  <a:lnTo>
                    <a:pt x="13449" y="26132"/>
                  </a:lnTo>
                  <a:lnTo>
                    <a:pt x="50128" y="12532"/>
                  </a:lnTo>
                  <a:lnTo>
                    <a:pt x="104529" y="3362"/>
                  </a:lnTo>
                  <a:lnTo>
                    <a:pt x="171149" y="0"/>
                  </a:lnTo>
                  <a:lnTo>
                    <a:pt x="237769" y="3362"/>
                  </a:lnTo>
                  <a:lnTo>
                    <a:pt x="292171" y="12532"/>
                  </a:lnTo>
                  <a:lnTo>
                    <a:pt x="328849" y="26132"/>
                  </a:lnTo>
                  <a:lnTo>
                    <a:pt x="342299" y="42787"/>
                  </a:lnTo>
                  <a:lnTo>
                    <a:pt x="328849" y="59441"/>
                  </a:lnTo>
                  <a:lnTo>
                    <a:pt x="292171" y="73042"/>
                  </a:lnTo>
                  <a:lnTo>
                    <a:pt x="237769" y="82212"/>
                  </a:lnTo>
                  <a:lnTo>
                    <a:pt x="171149" y="85574"/>
                  </a:lnTo>
                  <a:close/>
                </a:path>
              </a:pathLst>
            </a:custGeom>
            <a:solidFill>
              <a:srgbClr val="FFE8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6708211" y="1087697"/>
            <a:ext cx="342900" cy="485775"/>
            <a:chOff x="6708211" y="1087697"/>
            <a:chExt cx="342900" cy="485775"/>
          </a:xfrm>
        </p:grpSpPr>
        <p:sp>
          <p:nvSpPr>
            <p:cNvPr id="43" name="object 43"/>
            <p:cNvSpPr/>
            <p:nvPr/>
          </p:nvSpPr>
          <p:spPr>
            <a:xfrm>
              <a:off x="6708211" y="1130485"/>
              <a:ext cx="342900" cy="443230"/>
            </a:xfrm>
            <a:custGeom>
              <a:avLst/>
              <a:gdLst/>
              <a:ahLst/>
              <a:cxnLst/>
              <a:rect l="l" t="t" r="r" b="b"/>
              <a:pathLst>
                <a:path w="342900" h="443230">
                  <a:moveTo>
                    <a:pt x="171149" y="442611"/>
                  </a:moveTo>
                  <a:lnTo>
                    <a:pt x="104529" y="439249"/>
                  </a:lnTo>
                  <a:lnTo>
                    <a:pt x="50128" y="430079"/>
                  </a:lnTo>
                  <a:lnTo>
                    <a:pt x="13449" y="416478"/>
                  </a:lnTo>
                  <a:lnTo>
                    <a:pt x="0" y="399824"/>
                  </a:lnTo>
                  <a:lnTo>
                    <a:pt x="0" y="0"/>
                  </a:lnTo>
                  <a:lnTo>
                    <a:pt x="13449" y="16654"/>
                  </a:lnTo>
                  <a:lnTo>
                    <a:pt x="50128" y="30254"/>
                  </a:lnTo>
                  <a:lnTo>
                    <a:pt x="104529" y="39424"/>
                  </a:lnTo>
                  <a:lnTo>
                    <a:pt x="171149" y="42787"/>
                  </a:lnTo>
                  <a:lnTo>
                    <a:pt x="237769" y="39424"/>
                  </a:lnTo>
                  <a:lnTo>
                    <a:pt x="292171" y="30254"/>
                  </a:lnTo>
                  <a:lnTo>
                    <a:pt x="328849" y="16654"/>
                  </a:lnTo>
                  <a:lnTo>
                    <a:pt x="342299" y="0"/>
                  </a:lnTo>
                  <a:lnTo>
                    <a:pt x="342299" y="399824"/>
                  </a:lnTo>
                  <a:lnTo>
                    <a:pt x="328849" y="416478"/>
                  </a:lnTo>
                  <a:lnTo>
                    <a:pt x="292171" y="430079"/>
                  </a:lnTo>
                  <a:lnTo>
                    <a:pt x="237769" y="439249"/>
                  </a:lnTo>
                  <a:lnTo>
                    <a:pt x="171149" y="442611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708211" y="1087697"/>
              <a:ext cx="342900" cy="85725"/>
            </a:xfrm>
            <a:custGeom>
              <a:avLst/>
              <a:gdLst/>
              <a:ahLst/>
              <a:cxnLst/>
              <a:rect l="l" t="t" r="r" b="b"/>
              <a:pathLst>
                <a:path w="342900" h="85725">
                  <a:moveTo>
                    <a:pt x="171149" y="85574"/>
                  </a:moveTo>
                  <a:lnTo>
                    <a:pt x="104529" y="82212"/>
                  </a:lnTo>
                  <a:lnTo>
                    <a:pt x="50128" y="73042"/>
                  </a:lnTo>
                  <a:lnTo>
                    <a:pt x="13449" y="59441"/>
                  </a:lnTo>
                  <a:lnTo>
                    <a:pt x="0" y="42787"/>
                  </a:lnTo>
                  <a:lnTo>
                    <a:pt x="13449" y="26132"/>
                  </a:lnTo>
                  <a:lnTo>
                    <a:pt x="50128" y="12532"/>
                  </a:lnTo>
                  <a:lnTo>
                    <a:pt x="104529" y="3362"/>
                  </a:lnTo>
                  <a:lnTo>
                    <a:pt x="171149" y="0"/>
                  </a:lnTo>
                  <a:lnTo>
                    <a:pt x="237769" y="3362"/>
                  </a:lnTo>
                  <a:lnTo>
                    <a:pt x="292171" y="12532"/>
                  </a:lnTo>
                  <a:lnTo>
                    <a:pt x="328849" y="26132"/>
                  </a:lnTo>
                  <a:lnTo>
                    <a:pt x="342299" y="42787"/>
                  </a:lnTo>
                  <a:lnTo>
                    <a:pt x="328849" y="59441"/>
                  </a:lnTo>
                  <a:lnTo>
                    <a:pt x="292171" y="73042"/>
                  </a:lnTo>
                  <a:lnTo>
                    <a:pt x="237769" y="82212"/>
                  </a:lnTo>
                  <a:lnTo>
                    <a:pt x="171149" y="85574"/>
                  </a:lnTo>
                  <a:close/>
                </a:path>
              </a:pathLst>
            </a:custGeom>
            <a:solidFill>
              <a:srgbClr val="FFE8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7174635" y="1087697"/>
            <a:ext cx="342900" cy="485775"/>
            <a:chOff x="7174635" y="1087697"/>
            <a:chExt cx="342900" cy="485775"/>
          </a:xfrm>
        </p:grpSpPr>
        <p:sp>
          <p:nvSpPr>
            <p:cNvPr id="46" name="object 46"/>
            <p:cNvSpPr/>
            <p:nvPr/>
          </p:nvSpPr>
          <p:spPr>
            <a:xfrm>
              <a:off x="7174635" y="1130485"/>
              <a:ext cx="342900" cy="443230"/>
            </a:xfrm>
            <a:custGeom>
              <a:avLst/>
              <a:gdLst/>
              <a:ahLst/>
              <a:cxnLst/>
              <a:rect l="l" t="t" r="r" b="b"/>
              <a:pathLst>
                <a:path w="342900" h="443230">
                  <a:moveTo>
                    <a:pt x="171149" y="442611"/>
                  </a:moveTo>
                  <a:lnTo>
                    <a:pt x="104529" y="439249"/>
                  </a:lnTo>
                  <a:lnTo>
                    <a:pt x="50128" y="430079"/>
                  </a:lnTo>
                  <a:lnTo>
                    <a:pt x="13449" y="416478"/>
                  </a:lnTo>
                  <a:lnTo>
                    <a:pt x="0" y="399824"/>
                  </a:lnTo>
                  <a:lnTo>
                    <a:pt x="0" y="0"/>
                  </a:lnTo>
                  <a:lnTo>
                    <a:pt x="13449" y="16654"/>
                  </a:lnTo>
                  <a:lnTo>
                    <a:pt x="50128" y="30254"/>
                  </a:lnTo>
                  <a:lnTo>
                    <a:pt x="104529" y="39424"/>
                  </a:lnTo>
                  <a:lnTo>
                    <a:pt x="171149" y="42787"/>
                  </a:lnTo>
                  <a:lnTo>
                    <a:pt x="237769" y="39424"/>
                  </a:lnTo>
                  <a:lnTo>
                    <a:pt x="292171" y="30254"/>
                  </a:lnTo>
                  <a:lnTo>
                    <a:pt x="328849" y="16654"/>
                  </a:lnTo>
                  <a:lnTo>
                    <a:pt x="342299" y="0"/>
                  </a:lnTo>
                  <a:lnTo>
                    <a:pt x="342299" y="399824"/>
                  </a:lnTo>
                  <a:lnTo>
                    <a:pt x="328849" y="416478"/>
                  </a:lnTo>
                  <a:lnTo>
                    <a:pt x="292171" y="430079"/>
                  </a:lnTo>
                  <a:lnTo>
                    <a:pt x="237769" y="439249"/>
                  </a:lnTo>
                  <a:lnTo>
                    <a:pt x="171149" y="442611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174635" y="1087697"/>
              <a:ext cx="342900" cy="85725"/>
            </a:xfrm>
            <a:custGeom>
              <a:avLst/>
              <a:gdLst/>
              <a:ahLst/>
              <a:cxnLst/>
              <a:rect l="l" t="t" r="r" b="b"/>
              <a:pathLst>
                <a:path w="342900" h="85725">
                  <a:moveTo>
                    <a:pt x="171149" y="85574"/>
                  </a:moveTo>
                  <a:lnTo>
                    <a:pt x="104529" y="82212"/>
                  </a:lnTo>
                  <a:lnTo>
                    <a:pt x="50128" y="73042"/>
                  </a:lnTo>
                  <a:lnTo>
                    <a:pt x="13449" y="59441"/>
                  </a:lnTo>
                  <a:lnTo>
                    <a:pt x="0" y="42787"/>
                  </a:lnTo>
                  <a:lnTo>
                    <a:pt x="13449" y="26132"/>
                  </a:lnTo>
                  <a:lnTo>
                    <a:pt x="50128" y="12532"/>
                  </a:lnTo>
                  <a:lnTo>
                    <a:pt x="104529" y="3362"/>
                  </a:lnTo>
                  <a:lnTo>
                    <a:pt x="171149" y="0"/>
                  </a:lnTo>
                  <a:lnTo>
                    <a:pt x="237769" y="3362"/>
                  </a:lnTo>
                  <a:lnTo>
                    <a:pt x="292171" y="12532"/>
                  </a:lnTo>
                  <a:lnTo>
                    <a:pt x="328849" y="26132"/>
                  </a:lnTo>
                  <a:lnTo>
                    <a:pt x="342299" y="42787"/>
                  </a:lnTo>
                  <a:lnTo>
                    <a:pt x="328849" y="59441"/>
                  </a:lnTo>
                  <a:lnTo>
                    <a:pt x="292171" y="73042"/>
                  </a:lnTo>
                  <a:lnTo>
                    <a:pt x="237769" y="82212"/>
                  </a:lnTo>
                  <a:lnTo>
                    <a:pt x="171149" y="85574"/>
                  </a:lnTo>
                  <a:close/>
                </a:path>
              </a:pathLst>
            </a:custGeom>
            <a:solidFill>
              <a:srgbClr val="FFE8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FD27022-9BA3-C542-A428-5848B2DEA88D}"/>
              </a:ext>
            </a:extLst>
          </p:cNvPr>
          <p:cNvSpPr/>
          <p:nvPr/>
        </p:nvSpPr>
        <p:spPr>
          <a:xfrm>
            <a:off x="4244543" y="3103733"/>
            <a:ext cx="748665" cy="2639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err="1">
                <a:latin typeface="Arial" panose="020B0604020202020204" pitchFamily="34" charset="0"/>
                <a:cs typeface="Arial" panose="020B0604020202020204" pitchFamily="34" charset="0"/>
              </a:rPr>
              <a:t>Kubelet</a:t>
            </a:r>
            <a:endParaRPr lang="es-E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811D15D-E404-2D4A-80E3-65AD1B4DBDF4}"/>
              </a:ext>
            </a:extLst>
          </p:cNvPr>
          <p:cNvSpPr/>
          <p:nvPr/>
        </p:nvSpPr>
        <p:spPr>
          <a:xfrm>
            <a:off x="4244542" y="3421920"/>
            <a:ext cx="748665" cy="2639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err="1">
                <a:latin typeface="Arial" panose="020B0604020202020204" pitchFamily="34" charset="0"/>
                <a:cs typeface="Arial" panose="020B0604020202020204" pitchFamily="34" charset="0"/>
              </a:rPr>
              <a:t>Kube</a:t>
            </a:r>
            <a:r>
              <a:rPr lang="es-ES" sz="800">
                <a:latin typeface="Arial" panose="020B0604020202020204" pitchFamily="34" charset="0"/>
                <a:cs typeface="Arial" panose="020B0604020202020204" pitchFamily="34" charset="0"/>
              </a:rPr>
              <a:t>-proxy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3EDC5B8-83E8-0441-8D93-3CDCA7CD9352}"/>
              </a:ext>
            </a:extLst>
          </p:cNvPr>
          <p:cNvSpPr/>
          <p:nvPr/>
        </p:nvSpPr>
        <p:spPr>
          <a:xfrm>
            <a:off x="5562600" y="3103733"/>
            <a:ext cx="748665" cy="2639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err="1">
                <a:latin typeface="Arial" panose="020B0604020202020204" pitchFamily="34" charset="0"/>
                <a:cs typeface="Arial" panose="020B0604020202020204" pitchFamily="34" charset="0"/>
              </a:rPr>
              <a:t>Kubelet</a:t>
            </a:r>
            <a:endParaRPr lang="es-E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F18E732-F26D-204D-AB39-14A1FF43DE69}"/>
              </a:ext>
            </a:extLst>
          </p:cNvPr>
          <p:cNvSpPr/>
          <p:nvPr/>
        </p:nvSpPr>
        <p:spPr>
          <a:xfrm>
            <a:off x="5562599" y="3421920"/>
            <a:ext cx="748665" cy="2639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err="1">
                <a:latin typeface="Arial" panose="020B0604020202020204" pitchFamily="34" charset="0"/>
                <a:cs typeface="Arial" panose="020B0604020202020204" pitchFamily="34" charset="0"/>
              </a:rPr>
              <a:t>Kube</a:t>
            </a:r>
            <a:r>
              <a:rPr lang="es-ES" sz="800">
                <a:latin typeface="Arial" panose="020B0604020202020204" pitchFamily="34" charset="0"/>
                <a:cs typeface="Arial" panose="020B0604020202020204" pitchFamily="34" charset="0"/>
              </a:rPr>
              <a:t>-proxy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7D3827E-49B3-F442-88AB-35262E44FD80}"/>
              </a:ext>
            </a:extLst>
          </p:cNvPr>
          <p:cNvSpPr/>
          <p:nvPr/>
        </p:nvSpPr>
        <p:spPr>
          <a:xfrm>
            <a:off x="6858000" y="3103733"/>
            <a:ext cx="748665" cy="2639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err="1">
                <a:latin typeface="Arial" panose="020B0604020202020204" pitchFamily="34" charset="0"/>
                <a:cs typeface="Arial" panose="020B0604020202020204" pitchFamily="34" charset="0"/>
              </a:rPr>
              <a:t>Kubelet</a:t>
            </a:r>
            <a:endParaRPr lang="es-E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284FA6AD-89E7-DC4E-9094-A44B9DBF1550}"/>
              </a:ext>
            </a:extLst>
          </p:cNvPr>
          <p:cNvSpPr/>
          <p:nvPr/>
        </p:nvSpPr>
        <p:spPr>
          <a:xfrm>
            <a:off x="6857999" y="3421920"/>
            <a:ext cx="748665" cy="26392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err="1">
                <a:latin typeface="Arial" panose="020B0604020202020204" pitchFamily="34" charset="0"/>
                <a:cs typeface="Arial" panose="020B0604020202020204" pitchFamily="34" charset="0"/>
              </a:rPr>
              <a:t>Kube</a:t>
            </a:r>
            <a:r>
              <a:rPr lang="es-ES" sz="800">
                <a:latin typeface="Arial" panose="020B0604020202020204" pitchFamily="34" charset="0"/>
                <a:cs typeface="Arial" panose="020B0604020202020204" pitchFamily="34" charset="0"/>
              </a:rPr>
              <a:t>-proxy</a:t>
            </a:r>
          </a:p>
        </p:txBody>
      </p:sp>
    </p:spTree>
    <p:extLst>
      <p:ext uri="{BB962C8B-B14F-4D97-AF65-F5344CB8AC3E}">
        <p14:creationId xmlns:p14="http://schemas.microsoft.com/office/powerpoint/2010/main" val="4187052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3463" y="2151950"/>
            <a:ext cx="589724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/>
              <a:t>Container</a:t>
            </a:r>
            <a:r>
              <a:rPr spc="-145"/>
              <a:t> </a:t>
            </a:r>
            <a:r>
              <a:rPr spc="85"/>
              <a:t>Orchestration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98" y="298228"/>
            <a:ext cx="548720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z="3600" b="1" spc="-70" err="1">
                <a:solidFill>
                  <a:srgbClr val="01569A"/>
                </a:solidFill>
                <a:latin typeface="Arial"/>
                <a:cs typeface="Arial"/>
              </a:rPr>
              <a:t>Atrabstractions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43630" y="1001201"/>
            <a:ext cx="3093897" cy="6311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>
              <a:lnSpc>
                <a:spcPct val="114599"/>
              </a:lnSpc>
              <a:spcBef>
                <a:spcPts val="100"/>
              </a:spcBef>
              <a:tabLst>
                <a:tab pos="379095" algn="l"/>
                <a:tab pos="379730" algn="l"/>
              </a:tabLst>
            </a:pPr>
            <a:r>
              <a:rPr lang="es-ES" sz="1800" spc="5" err="1">
                <a:solidFill>
                  <a:srgbClr val="666666"/>
                </a:solidFill>
                <a:latin typeface="Lato"/>
                <a:cs typeface="Lato"/>
              </a:rPr>
              <a:t>How</a:t>
            </a:r>
            <a:r>
              <a:rPr lang="es-ES" sz="1800" spc="5">
                <a:solidFill>
                  <a:srgbClr val="666666"/>
                </a:solidFill>
                <a:latin typeface="Lato"/>
                <a:cs typeface="Lato"/>
              </a:rPr>
              <a:t> are </a:t>
            </a:r>
            <a:r>
              <a:rPr lang="es-ES" sz="1800" spc="5" err="1">
                <a:solidFill>
                  <a:srgbClr val="666666"/>
                </a:solidFill>
                <a:latin typeface="Lato"/>
                <a:cs typeface="Lato"/>
              </a:rPr>
              <a:t>the</a:t>
            </a:r>
            <a:r>
              <a:rPr lang="es-ES" sz="1800" spc="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lang="es-ES" sz="1800" spc="5" err="1">
                <a:solidFill>
                  <a:srgbClr val="666666"/>
                </a:solidFill>
                <a:latin typeface="Lato"/>
                <a:cs typeface="Lato"/>
              </a:rPr>
              <a:t>updates</a:t>
            </a:r>
            <a:r>
              <a:rPr lang="es-ES" sz="1800" spc="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lang="es-ES" sz="1800" spc="5" err="1">
                <a:solidFill>
                  <a:srgbClr val="666666"/>
                </a:solidFill>
                <a:latin typeface="Lato"/>
                <a:cs typeface="Lato"/>
              </a:rPr>
              <a:t>handled</a:t>
            </a:r>
            <a:r>
              <a:rPr lang="es-ES" sz="1800" spc="5">
                <a:solidFill>
                  <a:srgbClr val="666666"/>
                </a:solidFill>
                <a:latin typeface="Lato"/>
                <a:cs typeface="Lato"/>
              </a:rPr>
              <a:t>? </a:t>
            </a:r>
            <a:r>
              <a:rPr lang="es-ES" spc="5">
                <a:solidFill>
                  <a:srgbClr val="666666"/>
                </a:solidFill>
                <a:latin typeface="Lato"/>
                <a:cs typeface="Lato"/>
              </a:rPr>
              <a:t>Rolling/</a:t>
            </a:r>
            <a:r>
              <a:rPr lang="es-ES" spc="5" err="1">
                <a:solidFill>
                  <a:srgbClr val="666666"/>
                </a:solidFill>
                <a:latin typeface="Lato"/>
                <a:cs typeface="Lato"/>
              </a:rPr>
              <a:t>creation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5" name="object 5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859506" y="1853082"/>
            <a:ext cx="3128452" cy="2205896"/>
            <a:chOff x="1041897" y="3580967"/>
            <a:chExt cx="2059303" cy="844551"/>
          </a:xfrm>
        </p:grpSpPr>
        <p:sp>
          <p:nvSpPr>
            <p:cNvPr id="9" name="object 9"/>
            <p:cNvSpPr/>
            <p:nvPr/>
          </p:nvSpPr>
          <p:spPr>
            <a:xfrm>
              <a:off x="1118095" y="3657168"/>
              <a:ext cx="1983105" cy="768350"/>
            </a:xfrm>
            <a:custGeom>
              <a:avLst/>
              <a:gdLst/>
              <a:ahLst/>
              <a:cxnLst/>
              <a:rect l="l" t="t" r="r" b="b"/>
              <a:pathLst>
                <a:path w="1983105" h="768350">
                  <a:moveTo>
                    <a:pt x="1982685" y="0"/>
                  </a:moveTo>
                  <a:lnTo>
                    <a:pt x="0" y="0"/>
                  </a:lnTo>
                  <a:lnTo>
                    <a:pt x="0" y="691807"/>
                  </a:lnTo>
                  <a:lnTo>
                    <a:pt x="0" y="768007"/>
                  </a:lnTo>
                  <a:lnTo>
                    <a:pt x="1982685" y="768007"/>
                  </a:lnTo>
                  <a:lnTo>
                    <a:pt x="1982685" y="691807"/>
                  </a:lnTo>
                  <a:lnTo>
                    <a:pt x="1982685" y="0"/>
                  </a:lnTo>
                  <a:close/>
                </a:path>
              </a:pathLst>
            </a:custGeom>
            <a:solidFill>
              <a:srgbClr val="A1C3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1897" y="3580967"/>
              <a:ext cx="1983105" cy="768350"/>
            </a:xfrm>
            <a:custGeom>
              <a:avLst/>
              <a:gdLst/>
              <a:ahLst/>
              <a:cxnLst/>
              <a:rect l="l" t="t" r="r" b="b"/>
              <a:pathLst>
                <a:path w="1983105" h="768350">
                  <a:moveTo>
                    <a:pt x="1982696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1982696" y="0"/>
                  </a:lnTo>
                  <a:lnTo>
                    <a:pt x="1982696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953131" y="1901661"/>
            <a:ext cx="11616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200" b="1" spc="-5">
                <a:solidFill>
                  <a:srgbClr val="666666"/>
                </a:solidFill>
                <a:latin typeface="Arial"/>
                <a:cs typeface="Arial"/>
              </a:rPr>
              <a:t>Deployment</a:t>
            </a:r>
            <a:endParaRPr lang="en-US" sz="1200">
              <a:latin typeface="Arial"/>
              <a:cs typeface="Arial"/>
            </a:endParaRPr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A6F2F64F-EA88-8845-80CA-114FE227282B}"/>
              </a:ext>
            </a:extLst>
          </p:cNvPr>
          <p:cNvSpPr/>
          <p:nvPr/>
        </p:nvSpPr>
        <p:spPr>
          <a:xfrm>
            <a:off x="2975264" y="2147731"/>
            <a:ext cx="2739736" cy="1561736"/>
          </a:xfrm>
          <a:custGeom>
            <a:avLst/>
            <a:gdLst/>
            <a:ahLst/>
            <a:cxnLst/>
            <a:rect l="l" t="t" r="r" b="b"/>
            <a:pathLst>
              <a:path w="1983105" h="768350">
                <a:moveTo>
                  <a:pt x="1982696" y="767998"/>
                </a:moveTo>
                <a:lnTo>
                  <a:pt x="0" y="767998"/>
                </a:lnTo>
                <a:lnTo>
                  <a:pt x="0" y="0"/>
                </a:lnTo>
                <a:lnTo>
                  <a:pt x="1982696" y="0"/>
                </a:lnTo>
                <a:lnTo>
                  <a:pt x="1982696" y="76799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CB9D2D3D-D471-1846-B41B-0260AA9133EC}"/>
              </a:ext>
            </a:extLst>
          </p:cNvPr>
          <p:cNvSpPr txBox="1"/>
          <p:nvPr/>
        </p:nvSpPr>
        <p:spPr>
          <a:xfrm>
            <a:off x="3048000" y="2217079"/>
            <a:ext cx="11616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s-ES" sz="1200" b="1" spc="-5">
                <a:solidFill>
                  <a:srgbClr val="666666"/>
                </a:solidFill>
                <a:latin typeface="Arial"/>
                <a:cs typeface="Arial"/>
              </a:rPr>
              <a:t>Replica Set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5A5380A8-E2F4-2449-AEF2-144B34504071}"/>
              </a:ext>
            </a:extLst>
          </p:cNvPr>
          <p:cNvSpPr/>
          <p:nvPr/>
        </p:nvSpPr>
        <p:spPr>
          <a:xfrm>
            <a:off x="3048000" y="2505346"/>
            <a:ext cx="2514599" cy="1096286"/>
          </a:xfrm>
          <a:custGeom>
            <a:avLst/>
            <a:gdLst/>
            <a:ahLst/>
            <a:cxnLst/>
            <a:rect l="l" t="t" r="r" b="b"/>
            <a:pathLst>
              <a:path w="1983105" h="768350">
                <a:moveTo>
                  <a:pt x="1982696" y="767998"/>
                </a:moveTo>
                <a:lnTo>
                  <a:pt x="0" y="767998"/>
                </a:lnTo>
                <a:lnTo>
                  <a:pt x="0" y="0"/>
                </a:lnTo>
                <a:lnTo>
                  <a:pt x="1982696" y="0"/>
                </a:lnTo>
                <a:lnTo>
                  <a:pt x="1982696" y="76799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2">
            <a:extLst>
              <a:ext uri="{FF2B5EF4-FFF2-40B4-BE49-F238E27FC236}">
                <a16:creationId xmlns:a16="http://schemas.microsoft.com/office/drawing/2014/main" id="{31419DA6-B0F5-B44F-9947-241BCC5E936D}"/>
              </a:ext>
            </a:extLst>
          </p:cNvPr>
          <p:cNvSpPr txBox="1"/>
          <p:nvPr/>
        </p:nvSpPr>
        <p:spPr>
          <a:xfrm>
            <a:off x="3143630" y="2576980"/>
            <a:ext cx="11616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s-ES" sz="1200" b="1" spc="-5" err="1">
                <a:solidFill>
                  <a:srgbClr val="666666"/>
                </a:solidFill>
                <a:latin typeface="Arial"/>
                <a:cs typeface="Arial"/>
              </a:rPr>
              <a:t>Pod</a:t>
            </a:r>
            <a:r>
              <a:rPr lang="es-ES" sz="1200" b="1" spc="-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lang="es-ES" sz="1200" b="1" spc="-5" err="1">
                <a:solidFill>
                  <a:srgbClr val="666666"/>
                </a:solidFill>
                <a:latin typeface="Arial"/>
                <a:cs typeface="Arial"/>
              </a:rPr>
              <a:t>Spec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13">
            <a:extLst>
              <a:ext uri="{FF2B5EF4-FFF2-40B4-BE49-F238E27FC236}">
                <a16:creationId xmlns:a16="http://schemas.microsoft.com/office/drawing/2014/main" id="{8DB6BA38-8E62-374D-B1FA-B11B2DF98999}"/>
              </a:ext>
            </a:extLst>
          </p:cNvPr>
          <p:cNvSpPr/>
          <p:nvPr/>
        </p:nvSpPr>
        <p:spPr>
          <a:xfrm>
            <a:off x="4552268" y="2802829"/>
            <a:ext cx="838199" cy="710328"/>
          </a:xfrm>
          <a:custGeom>
            <a:avLst/>
            <a:gdLst/>
            <a:ahLst/>
            <a:cxnLst/>
            <a:rect l="l" t="t" r="r" b="b"/>
            <a:pathLst>
              <a:path w="487044" h="478789">
                <a:moveTo>
                  <a:pt x="406899" y="478199"/>
                </a:moveTo>
                <a:lnTo>
                  <a:pt x="79702" y="478199"/>
                </a:lnTo>
                <a:lnTo>
                  <a:pt x="48679" y="471936"/>
                </a:lnTo>
                <a:lnTo>
                  <a:pt x="23344" y="454858"/>
                </a:lnTo>
                <a:lnTo>
                  <a:pt x="6263" y="429525"/>
                </a:lnTo>
                <a:lnTo>
                  <a:pt x="0" y="398499"/>
                </a:lnTo>
                <a:lnTo>
                  <a:pt x="0" y="79699"/>
                </a:lnTo>
                <a:lnTo>
                  <a:pt x="6263" y="48684"/>
                </a:lnTo>
                <a:lnTo>
                  <a:pt x="23344" y="23349"/>
                </a:lnTo>
                <a:lnTo>
                  <a:pt x="48679" y="6265"/>
                </a:lnTo>
                <a:lnTo>
                  <a:pt x="79702" y="0"/>
                </a:lnTo>
                <a:lnTo>
                  <a:pt x="406899" y="0"/>
                </a:lnTo>
                <a:lnTo>
                  <a:pt x="451117" y="13394"/>
                </a:lnTo>
                <a:lnTo>
                  <a:pt x="480532" y="49209"/>
                </a:lnTo>
                <a:lnTo>
                  <a:pt x="486599" y="79699"/>
                </a:lnTo>
                <a:lnTo>
                  <a:pt x="486599" y="398499"/>
                </a:lnTo>
                <a:lnTo>
                  <a:pt x="480335" y="429525"/>
                </a:lnTo>
                <a:lnTo>
                  <a:pt x="463255" y="454858"/>
                </a:lnTo>
                <a:lnTo>
                  <a:pt x="437922" y="471936"/>
                </a:lnTo>
                <a:lnTo>
                  <a:pt x="406899" y="478199"/>
                </a:lnTo>
                <a:close/>
              </a:path>
            </a:pathLst>
          </a:custGeom>
          <a:solidFill>
            <a:srgbClr val="FFD8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4">
            <a:extLst>
              <a:ext uri="{FF2B5EF4-FFF2-40B4-BE49-F238E27FC236}">
                <a16:creationId xmlns:a16="http://schemas.microsoft.com/office/drawing/2014/main" id="{081FAB6D-ABEA-4E4F-8EC9-2968B7556D22}"/>
              </a:ext>
            </a:extLst>
          </p:cNvPr>
          <p:cNvSpPr txBox="1"/>
          <p:nvPr/>
        </p:nvSpPr>
        <p:spPr>
          <a:xfrm>
            <a:off x="4561412" y="2966915"/>
            <a:ext cx="76170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1">
                <a:solidFill>
                  <a:srgbClr val="666666"/>
                </a:solidFill>
                <a:latin typeface="Arial"/>
                <a:cs typeface="Arial"/>
              </a:rPr>
              <a:t>C</a:t>
            </a:r>
            <a:r>
              <a:rPr lang="es-ES" sz="1200" b="1" err="1">
                <a:solidFill>
                  <a:srgbClr val="666666"/>
                </a:solidFill>
                <a:latin typeface="Arial"/>
                <a:cs typeface="Arial"/>
              </a:rPr>
              <a:t>ontainer</a:t>
            </a:r>
            <a:r>
              <a:rPr lang="es-ES" sz="1200" b="1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lang="es-ES" sz="1200" b="1" err="1">
                <a:solidFill>
                  <a:srgbClr val="666666"/>
                </a:solidFill>
                <a:latin typeface="Arial"/>
                <a:cs typeface="Arial"/>
              </a:rPr>
              <a:t>Spec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99542" y="2798463"/>
            <a:ext cx="838199" cy="710328"/>
          </a:xfrm>
          <a:custGeom>
            <a:avLst/>
            <a:gdLst/>
            <a:ahLst/>
            <a:cxnLst/>
            <a:rect l="l" t="t" r="r" b="b"/>
            <a:pathLst>
              <a:path w="487044" h="478789">
                <a:moveTo>
                  <a:pt x="406899" y="478199"/>
                </a:moveTo>
                <a:lnTo>
                  <a:pt x="79702" y="478199"/>
                </a:lnTo>
                <a:lnTo>
                  <a:pt x="48679" y="471936"/>
                </a:lnTo>
                <a:lnTo>
                  <a:pt x="23344" y="454858"/>
                </a:lnTo>
                <a:lnTo>
                  <a:pt x="6263" y="429525"/>
                </a:lnTo>
                <a:lnTo>
                  <a:pt x="0" y="398499"/>
                </a:lnTo>
                <a:lnTo>
                  <a:pt x="0" y="79699"/>
                </a:lnTo>
                <a:lnTo>
                  <a:pt x="6263" y="48684"/>
                </a:lnTo>
                <a:lnTo>
                  <a:pt x="23344" y="23349"/>
                </a:lnTo>
                <a:lnTo>
                  <a:pt x="48679" y="6265"/>
                </a:lnTo>
                <a:lnTo>
                  <a:pt x="79702" y="0"/>
                </a:lnTo>
                <a:lnTo>
                  <a:pt x="406899" y="0"/>
                </a:lnTo>
                <a:lnTo>
                  <a:pt x="451117" y="13394"/>
                </a:lnTo>
                <a:lnTo>
                  <a:pt x="480532" y="49209"/>
                </a:lnTo>
                <a:lnTo>
                  <a:pt x="486599" y="79699"/>
                </a:lnTo>
                <a:lnTo>
                  <a:pt x="486599" y="398499"/>
                </a:lnTo>
                <a:lnTo>
                  <a:pt x="480335" y="429525"/>
                </a:lnTo>
                <a:lnTo>
                  <a:pt x="463255" y="454858"/>
                </a:lnTo>
                <a:lnTo>
                  <a:pt x="437922" y="471936"/>
                </a:lnTo>
                <a:lnTo>
                  <a:pt x="406899" y="478199"/>
                </a:lnTo>
                <a:close/>
              </a:path>
            </a:pathLst>
          </a:custGeom>
          <a:solidFill>
            <a:srgbClr val="FFD8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308686" y="2962549"/>
            <a:ext cx="76170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1">
                <a:solidFill>
                  <a:srgbClr val="666666"/>
                </a:solidFill>
                <a:latin typeface="Arial"/>
                <a:cs typeface="Arial"/>
              </a:rPr>
              <a:t>C</a:t>
            </a:r>
            <a:r>
              <a:rPr lang="es-ES" sz="1200" b="1" err="1">
                <a:solidFill>
                  <a:srgbClr val="666666"/>
                </a:solidFill>
                <a:latin typeface="Arial"/>
                <a:cs typeface="Arial"/>
              </a:rPr>
              <a:t>ontainer</a:t>
            </a:r>
            <a:r>
              <a:rPr lang="es-ES" sz="1200" b="1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lang="es-ES" sz="1200" b="1" err="1">
                <a:solidFill>
                  <a:srgbClr val="666666"/>
                </a:solidFill>
                <a:latin typeface="Arial"/>
                <a:cs typeface="Arial"/>
              </a:rPr>
              <a:t>Spec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F2901DB1-C883-BE40-A7C3-579280AB814B}"/>
              </a:ext>
            </a:extLst>
          </p:cNvPr>
          <p:cNvSpPr txBox="1"/>
          <p:nvPr/>
        </p:nvSpPr>
        <p:spPr>
          <a:xfrm>
            <a:off x="6453395" y="2230167"/>
            <a:ext cx="176166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5" err="1">
                <a:solidFill>
                  <a:srgbClr val="666666"/>
                </a:solidFill>
                <a:latin typeface="Lato"/>
              </a:rPr>
              <a:t>How</a:t>
            </a:r>
            <a:r>
              <a:rPr lang="es-ES" spc="5">
                <a:solidFill>
                  <a:srgbClr val="666666"/>
                </a:solidFill>
                <a:latin typeface="Lato"/>
              </a:rPr>
              <a:t> </a:t>
            </a:r>
            <a:r>
              <a:rPr lang="es-ES" spc="5" err="1">
                <a:solidFill>
                  <a:srgbClr val="666666"/>
                </a:solidFill>
                <a:latin typeface="Lato"/>
              </a:rPr>
              <a:t>many</a:t>
            </a:r>
            <a:r>
              <a:rPr lang="es-ES" spc="5">
                <a:solidFill>
                  <a:srgbClr val="666666"/>
                </a:solidFill>
                <a:latin typeface="Lato"/>
              </a:rPr>
              <a:t> </a:t>
            </a:r>
            <a:r>
              <a:rPr lang="es-ES" spc="5" err="1">
                <a:solidFill>
                  <a:srgbClr val="666666"/>
                </a:solidFill>
                <a:latin typeface="Lato"/>
              </a:rPr>
              <a:t>Pods</a:t>
            </a:r>
            <a:r>
              <a:rPr lang="es-ES" spc="5">
                <a:solidFill>
                  <a:srgbClr val="666666"/>
                </a:solidFill>
                <a:latin typeface="Lato"/>
              </a:rPr>
              <a:t> </a:t>
            </a:r>
            <a:r>
              <a:rPr lang="es-ES" spc="5" err="1">
                <a:solidFill>
                  <a:srgbClr val="666666"/>
                </a:solidFill>
                <a:latin typeface="Lato"/>
              </a:rPr>
              <a:t>should</a:t>
            </a:r>
            <a:r>
              <a:rPr lang="es-ES" spc="5">
                <a:solidFill>
                  <a:srgbClr val="666666"/>
                </a:solidFill>
                <a:latin typeface="Lato"/>
              </a:rPr>
              <a:t> run?</a:t>
            </a:r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AAFFE666-08BE-AE46-9BC3-FFCAC32A21E3}"/>
              </a:ext>
            </a:extLst>
          </p:cNvPr>
          <p:cNvSpPr txBox="1"/>
          <p:nvPr/>
        </p:nvSpPr>
        <p:spPr>
          <a:xfrm>
            <a:off x="3186684" y="4235807"/>
            <a:ext cx="290025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s-ES" spc="5" err="1">
                <a:solidFill>
                  <a:srgbClr val="666666"/>
                </a:solidFill>
                <a:latin typeface="Lato"/>
              </a:rPr>
              <a:t>Docker</a:t>
            </a:r>
            <a:r>
              <a:rPr lang="es-ES" spc="5">
                <a:solidFill>
                  <a:srgbClr val="666666"/>
                </a:solidFill>
                <a:latin typeface="Lato"/>
              </a:rPr>
              <a:t> </a:t>
            </a:r>
            <a:r>
              <a:rPr lang="es-ES" spc="5" err="1">
                <a:solidFill>
                  <a:srgbClr val="666666"/>
                </a:solidFill>
                <a:latin typeface="Lato"/>
              </a:rPr>
              <a:t>image</a:t>
            </a:r>
            <a:r>
              <a:rPr lang="es-ES" spc="5">
                <a:solidFill>
                  <a:srgbClr val="666666"/>
                </a:solidFill>
                <a:latin typeface="Lato"/>
              </a:rPr>
              <a:t>, </a:t>
            </a:r>
            <a:r>
              <a:rPr lang="es-ES" spc="5" err="1">
                <a:solidFill>
                  <a:srgbClr val="666666"/>
                </a:solidFill>
                <a:latin typeface="Lato"/>
              </a:rPr>
              <a:t>Environment</a:t>
            </a:r>
            <a:r>
              <a:rPr lang="es-ES" spc="5">
                <a:solidFill>
                  <a:srgbClr val="666666"/>
                </a:solidFill>
                <a:latin typeface="Lato"/>
              </a:rPr>
              <a:t> variables,  Storage </a:t>
            </a:r>
            <a:r>
              <a:rPr lang="es-ES" spc="5" err="1">
                <a:solidFill>
                  <a:srgbClr val="666666"/>
                </a:solidFill>
                <a:latin typeface="Lato"/>
              </a:rPr>
              <a:t>Claims</a:t>
            </a:r>
            <a:endParaRPr lang="es-ES" spc="5">
              <a:solidFill>
                <a:srgbClr val="666666"/>
              </a:solidFill>
              <a:latin typeface="Lato"/>
            </a:endParaRPr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2193125B-FB05-924A-A5AE-2170871471AA}"/>
              </a:ext>
            </a:extLst>
          </p:cNvPr>
          <p:cNvSpPr txBox="1"/>
          <p:nvPr/>
        </p:nvSpPr>
        <p:spPr>
          <a:xfrm>
            <a:off x="868791" y="2147731"/>
            <a:ext cx="159937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s-ES" spc="5" err="1">
                <a:solidFill>
                  <a:srgbClr val="666666"/>
                </a:solidFill>
                <a:latin typeface="Lato"/>
              </a:rPr>
              <a:t>Node</a:t>
            </a:r>
            <a:r>
              <a:rPr lang="es-ES" spc="5">
                <a:solidFill>
                  <a:srgbClr val="666666"/>
                </a:solidFill>
                <a:latin typeface="Lato"/>
              </a:rPr>
              <a:t> selector,  </a:t>
            </a:r>
            <a:r>
              <a:rPr lang="es-ES" spc="5" err="1">
                <a:solidFill>
                  <a:srgbClr val="666666"/>
                </a:solidFill>
                <a:latin typeface="Lato"/>
              </a:rPr>
              <a:t>Service</a:t>
            </a:r>
            <a:r>
              <a:rPr lang="es-ES" spc="5">
                <a:solidFill>
                  <a:srgbClr val="666666"/>
                </a:solidFill>
                <a:latin typeface="Lato"/>
              </a:rPr>
              <a:t> </a:t>
            </a:r>
            <a:r>
              <a:rPr lang="es-ES" spc="5" err="1">
                <a:solidFill>
                  <a:srgbClr val="666666"/>
                </a:solidFill>
                <a:latin typeface="Lato"/>
              </a:rPr>
              <a:t>labels</a:t>
            </a:r>
            <a:endParaRPr lang="es-ES" spc="5">
              <a:solidFill>
                <a:srgbClr val="666666"/>
              </a:solidFill>
              <a:latin typeface="Lato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6D1DAA35-44F4-FA45-86A2-7451193F6065}"/>
              </a:ext>
            </a:extLst>
          </p:cNvPr>
          <p:cNvSpPr/>
          <p:nvPr/>
        </p:nvSpPr>
        <p:spPr>
          <a:xfrm>
            <a:off x="2362200" y="2515838"/>
            <a:ext cx="737002" cy="198715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C3412DFB-90C7-BE4D-A1F1-0BB8FD1A6824}"/>
              </a:ext>
            </a:extLst>
          </p:cNvPr>
          <p:cNvSpPr/>
          <p:nvPr/>
        </p:nvSpPr>
        <p:spPr>
          <a:xfrm rot="10800000">
            <a:off x="5555938" y="2255081"/>
            <a:ext cx="737002" cy="198715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66CF38F2-A9CD-944D-8405-37B8C63EC37F}"/>
              </a:ext>
            </a:extLst>
          </p:cNvPr>
          <p:cNvSpPr/>
          <p:nvPr/>
        </p:nvSpPr>
        <p:spPr>
          <a:xfrm rot="16200000">
            <a:off x="4602866" y="3696114"/>
            <a:ext cx="737002" cy="198715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6E48FBB5-7365-214D-BC74-E9F8671CDC6B}"/>
              </a:ext>
            </a:extLst>
          </p:cNvPr>
          <p:cNvSpPr/>
          <p:nvPr/>
        </p:nvSpPr>
        <p:spPr>
          <a:xfrm rot="5400000">
            <a:off x="4811216" y="1644874"/>
            <a:ext cx="662706" cy="230461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98" y="298228"/>
            <a:ext cx="1109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70">
                <a:solidFill>
                  <a:srgbClr val="01569A"/>
                </a:solidFill>
                <a:latin typeface="Arial"/>
                <a:cs typeface="Arial"/>
              </a:rPr>
              <a:t>Pods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9322" y="971550"/>
            <a:ext cx="4001770" cy="2555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smallest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unit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of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deployment</a:t>
            </a:r>
            <a:endParaRPr lang="es-ES" spc="-15">
              <a:solidFill>
                <a:srgbClr val="666666"/>
              </a:solidFill>
              <a:latin typeface="Lato"/>
            </a:endParaRPr>
          </a:p>
          <a:p>
            <a:pPr marL="379095" marR="5080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A </a:t>
            </a:r>
            <a:r>
              <a:rPr sz="1800" spc="-15">
                <a:solidFill>
                  <a:srgbClr val="666666"/>
                </a:solidFill>
                <a:latin typeface="Lato"/>
                <a:cs typeface="Lato"/>
              </a:rPr>
              <a:t>pod </a:t>
            </a:r>
            <a:r>
              <a:rPr sz="1800" spc="15">
                <a:solidFill>
                  <a:srgbClr val="666666"/>
                </a:solidFill>
                <a:latin typeface="Lato"/>
                <a:cs typeface="Lato"/>
              </a:rPr>
              <a:t>is a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group </a:t>
            </a:r>
            <a:r>
              <a:rPr sz="1800" spc="-25">
                <a:solidFill>
                  <a:srgbClr val="666666"/>
                </a:solidFill>
                <a:latin typeface="Lato"/>
                <a:cs typeface="Lato"/>
              </a:rPr>
              <a:t>of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containers </a:t>
            </a:r>
            <a:r>
              <a:rPr sz="1800" spc="15">
                <a:solidFill>
                  <a:srgbClr val="666666"/>
                </a:solidFill>
                <a:latin typeface="Lato"/>
                <a:cs typeface="Lato"/>
              </a:rPr>
              <a:t>that  share</a:t>
            </a:r>
            <a:r>
              <a:rPr sz="1800" spc="-12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the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file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system,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users,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network  interfaces,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err="1">
                <a:solidFill>
                  <a:srgbClr val="666666"/>
                </a:solidFill>
                <a:latin typeface="Lato"/>
                <a:cs typeface="Lato"/>
              </a:rPr>
              <a:t>etc</a:t>
            </a:r>
            <a:endParaRPr sz="1800">
              <a:latin typeface="Lato"/>
              <a:cs typeface="Lato"/>
            </a:endParaRPr>
          </a:p>
          <a:p>
            <a:pPr marL="379095" marR="42545" indent="-367030">
              <a:lnSpc>
                <a:spcPct val="114599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By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default </a:t>
            </a:r>
            <a:r>
              <a:rPr sz="1800" spc="15">
                <a:solidFill>
                  <a:srgbClr val="666666"/>
                </a:solidFill>
                <a:latin typeface="Lato"/>
                <a:cs typeface="Lato"/>
              </a:rPr>
              <a:t>a </a:t>
            </a:r>
            <a:r>
              <a:rPr sz="1800" spc="-15">
                <a:solidFill>
                  <a:srgbClr val="666666"/>
                </a:solidFill>
                <a:latin typeface="Lato"/>
                <a:cs typeface="Lato"/>
              </a:rPr>
              <a:t>pod </a:t>
            </a:r>
            <a:r>
              <a:rPr sz="1800" spc="15">
                <a:solidFill>
                  <a:srgbClr val="666666"/>
                </a:solidFill>
                <a:latin typeface="Lato"/>
                <a:cs typeface="Lato"/>
              </a:rPr>
              <a:t>will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include </a:t>
            </a:r>
            <a:r>
              <a:rPr sz="1800" spc="-10">
                <a:solidFill>
                  <a:srgbClr val="666666"/>
                </a:solidFill>
                <a:latin typeface="Lato"/>
                <a:cs typeface="Lato"/>
              </a:rPr>
              <a:t>two 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containers: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15">
                <a:solidFill>
                  <a:srgbClr val="666666"/>
                </a:solidFill>
                <a:latin typeface="Lato"/>
                <a:cs typeface="Lato"/>
              </a:rPr>
              <a:t>one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for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the</a:t>
            </a:r>
            <a:r>
              <a:rPr sz="1800" spc="-11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given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docker 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image and </a:t>
            </a: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other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for the network  interface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5" name="object 5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371600" y="3944696"/>
            <a:ext cx="2059305" cy="844550"/>
            <a:chOff x="1041897" y="3580967"/>
            <a:chExt cx="2059305" cy="844550"/>
          </a:xfrm>
        </p:grpSpPr>
        <p:sp>
          <p:nvSpPr>
            <p:cNvPr id="9" name="object 9"/>
            <p:cNvSpPr/>
            <p:nvPr/>
          </p:nvSpPr>
          <p:spPr>
            <a:xfrm>
              <a:off x="1118095" y="3657168"/>
              <a:ext cx="1983105" cy="768350"/>
            </a:xfrm>
            <a:custGeom>
              <a:avLst/>
              <a:gdLst/>
              <a:ahLst/>
              <a:cxnLst/>
              <a:rect l="l" t="t" r="r" b="b"/>
              <a:pathLst>
                <a:path w="1983105" h="768350">
                  <a:moveTo>
                    <a:pt x="1982685" y="0"/>
                  </a:moveTo>
                  <a:lnTo>
                    <a:pt x="0" y="0"/>
                  </a:lnTo>
                  <a:lnTo>
                    <a:pt x="0" y="691807"/>
                  </a:lnTo>
                  <a:lnTo>
                    <a:pt x="0" y="768007"/>
                  </a:lnTo>
                  <a:lnTo>
                    <a:pt x="1982685" y="768007"/>
                  </a:lnTo>
                  <a:lnTo>
                    <a:pt x="1982685" y="691807"/>
                  </a:lnTo>
                  <a:lnTo>
                    <a:pt x="1982685" y="0"/>
                  </a:lnTo>
                  <a:close/>
                </a:path>
              </a:pathLst>
            </a:custGeom>
            <a:solidFill>
              <a:srgbClr val="A1C3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1897" y="3580967"/>
              <a:ext cx="1983105" cy="768350"/>
            </a:xfrm>
            <a:custGeom>
              <a:avLst/>
              <a:gdLst/>
              <a:ahLst/>
              <a:cxnLst/>
              <a:rect l="l" t="t" r="r" b="b"/>
              <a:pathLst>
                <a:path w="1983105" h="768350">
                  <a:moveTo>
                    <a:pt x="1982696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1982696" y="0"/>
                  </a:lnTo>
                  <a:lnTo>
                    <a:pt x="1982696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77802" y="3709467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4" h="478789">
                  <a:moveTo>
                    <a:pt x="406899" y="478199"/>
                  </a:moveTo>
                  <a:lnTo>
                    <a:pt x="79702" y="478199"/>
                  </a:lnTo>
                  <a:lnTo>
                    <a:pt x="48679" y="471936"/>
                  </a:lnTo>
                  <a:lnTo>
                    <a:pt x="23344" y="454858"/>
                  </a:lnTo>
                  <a:lnTo>
                    <a:pt x="6263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3" y="48684"/>
                  </a:lnTo>
                  <a:lnTo>
                    <a:pt x="23344" y="23349"/>
                  </a:lnTo>
                  <a:lnTo>
                    <a:pt x="48679" y="6265"/>
                  </a:lnTo>
                  <a:lnTo>
                    <a:pt x="79702" y="0"/>
                  </a:lnTo>
                  <a:lnTo>
                    <a:pt x="406899" y="0"/>
                  </a:lnTo>
                  <a:lnTo>
                    <a:pt x="451117" y="13394"/>
                  </a:lnTo>
                  <a:lnTo>
                    <a:pt x="480532" y="49209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5" y="429525"/>
                  </a:lnTo>
                  <a:lnTo>
                    <a:pt x="463255" y="454858"/>
                  </a:lnTo>
                  <a:lnTo>
                    <a:pt x="437922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653422" y="4203022"/>
            <a:ext cx="207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5">
                <a:solidFill>
                  <a:srgbClr val="666666"/>
                </a:solidFill>
                <a:latin typeface="Arial"/>
                <a:cs typeface="Arial"/>
              </a:rPr>
              <a:t>C1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17104" y="4073196"/>
            <a:ext cx="487045" cy="478790"/>
          </a:xfrm>
          <a:custGeom>
            <a:avLst/>
            <a:gdLst/>
            <a:ahLst/>
            <a:cxnLst/>
            <a:rect l="l" t="t" r="r" b="b"/>
            <a:pathLst>
              <a:path w="487044" h="478789">
                <a:moveTo>
                  <a:pt x="406899" y="478199"/>
                </a:moveTo>
                <a:lnTo>
                  <a:pt x="79702" y="478199"/>
                </a:lnTo>
                <a:lnTo>
                  <a:pt x="48679" y="471936"/>
                </a:lnTo>
                <a:lnTo>
                  <a:pt x="23344" y="454858"/>
                </a:lnTo>
                <a:lnTo>
                  <a:pt x="6263" y="429525"/>
                </a:lnTo>
                <a:lnTo>
                  <a:pt x="0" y="398499"/>
                </a:lnTo>
                <a:lnTo>
                  <a:pt x="0" y="79699"/>
                </a:lnTo>
                <a:lnTo>
                  <a:pt x="6263" y="48684"/>
                </a:lnTo>
                <a:lnTo>
                  <a:pt x="23344" y="23349"/>
                </a:lnTo>
                <a:lnTo>
                  <a:pt x="48679" y="6265"/>
                </a:lnTo>
                <a:lnTo>
                  <a:pt x="79702" y="0"/>
                </a:lnTo>
                <a:lnTo>
                  <a:pt x="406899" y="0"/>
                </a:lnTo>
                <a:lnTo>
                  <a:pt x="451117" y="13394"/>
                </a:lnTo>
                <a:lnTo>
                  <a:pt x="480532" y="49209"/>
                </a:lnTo>
                <a:lnTo>
                  <a:pt x="486599" y="79699"/>
                </a:lnTo>
                <a:lnTo>
                  <a:pt x="486599" y="398499"/>
                </a:lnTo>
                <a:lnTo>
                  <a:pt x="480335" y="429525"/>
                </a:lnTo>
                <a:lnTo>
                  <a:pt x="463255" y="454858"/>
                </a:lnTo>
                <a:lnTo>
                  <a:pt x="437922" y="471936"/>
                </a:lnTo>
                <a:lnTo>
                  <a:pt x="406899" y="478199"/>
                </a:lnTo>
                <a:close/>
              </a:path>
            </a:pathLst>
          </a:custGeom>
          <a:solidFill>
            <a:srgbClr val="FFD8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262945" y="4203022"/>
            <a:ext cx="207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>
                <a:solidFill>
                  <a:srgbClr val="666666"/>
                </a:solidFill>
                <a:latin typeface="Arial"/>
                <a:cs typeface="Arial"/>
              </a:rPr>
              <a:t>C2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726703" y="4073196"/>
            <a:ext cx="487045" cy="478790"/>
          </a:xfrm>
          <a:custGeom>
            <a:avLst/>
            <a:gdLst/>
            <a:ahLst/>
            <a:cxnLst/>
            <a:rect l="l" t="t" r="r" b="b"/>
            <a:pathLst>
              <a:path w="487044" h="478789">
                <a:moveTo>
                  <a:pt x="406894" y="478199"/>
                </a:moveTo>
                <a:lnTo>
                  <a:pt x="79702" y="478199"/>
                </a:lnTo>
                <a:lnTo>
                  <a:pt x="48679" y="471936"/>
                </a:lnTo>
                <a:lnTo>
                  <a:pt x="23344" y="454858"/>
                </a:lnTo>
                <a:lnTo>
                  <a:pt x="6263" y="429525"/>
                </a:lnTo>
                <a:lnTo>
                  <a:pt x="0" y="398499"/>
                </a:lnTo>
                <a:lnTo>
                  <a:pt x="0" y="79699"/>
                </a:lnTo>
                <a:lnTo>
                  <a:pt x="6263" y="48684"/>
                </a:lnTo>
                <a:lnTo>
                  <a:pt x="23344" y="23349"/>
                </a:lnTo>
                <a:lnTo>
                  <a:pt x="48679" y="6265"/>
                </a:lnTo>
                <a:lnTo>
                  <a:pt x="79702" y="0"/>
                </a:lnTo>
                <a:lnTo>
                  <a:pt x="406894" y="0"/>
                </a:lnTo>
                <a:lnTo>
                  <a:pt x="451117" y="13394"/>
                </a:lnTo>
                <a:lnTo>
                  <a:pt x="480525" y="49209"/>
                </a:lnTo>
                <a:lnTo>
                  <a:pt x="486594" y="79699"/>
                </a:lnTo>
                <a:lnTo>
                  <a:pt x="486594" y="398499"/>
                </a:lnTo>
                <a:lnTo>
                  <a:pt x="480331" y="429525"/>
                </a:lnTo>
                <a:lnTo>
                  <a:pt x="463253" y="454858"/>
                </a:lnTo>
                <a:lnTo>
                  <a:pt x="437920" y="471936"/>
                </a:lnTo>
                <a:lnTo>
                  <a:pt x="406894" y="478199"/>
                </a:lnTo>
                <a:close/>
              </a:path>
            </a:pathLst>
          </a:custGeom>
          <a:solidFill>
            <a:srgbClr val="FFD8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873763" y="4203022"/>
            <a:ext cx="205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45">
                <a:solidFill>
                  <a:srgbClr val="666666"/>
                </a:solidFill>
                <a:latin typeface="Arial"/>
                <a:cs typeface="Arial"/>
              </a:rPr>
              <a:t>Cn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52989" y="823723"/>
            <a:ext cx="3000375" cy="405130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Times New Roman"/>
              <a:cs typeface="Times New Roman"/>
            </a:endParaRPr>
          </a:p>
          <a:p>
            <a:pPr marL="224790" marR="1646555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apiVersion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5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v1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kind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Pod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metadata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385445" marR="1406525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name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5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myapp-pod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labels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224790" marR="1646555" indent="320040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app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5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myapp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spec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385445">
              <a:lnSpc>
                <a:spcPct val="100000"/>
              </a:lnSpc>
              <a:spcBef>
                <a:spcPts val="165"/>
              </a:spcBef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containers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545465" marR="766445" indent="-160655">
              <a:lnSpc>
                <a:spcPct val="113100"/>
              </a:lnSpc>
            </a:pPr>
            <a:r>
              <a:rPr sz="1050" b="1">
                <a:solidFill>
                  <a:srgbClr val="2F2F2F"/>
                </a:solidFill>
                <a:latin typeface="Courier New"/>
                <a:cs typeface="Courier New"/>
              </a:rPr>
              <a:t>-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name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myapp-container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 image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15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busybox</a:t>
            </a:r>
            <a:endParaRPr sz="1050">
              <a:latin typeface="Courier New"/>
              <a:cs typeface="Courier New"/>
            </a:endParaRPr>
          </a:p>
          <a:p>
            <a:pPr marL="224790" marR="125730" indent="320040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command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[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'sh'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,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'-c'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,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'echo  Hello Kubernetes! &amp;&amp; sleep</a:t>
            </a:r>
            <a:r>
              <a:rPr sz="1050" b="1" spc="-55">
                <a:solidFill>
                  <a:srgbClr val="DD1144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3600'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]</a:t>
            </a:r>
            <a:endParaRPr sz="105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75574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98" y="298228"/>
            <a:ext cx="2741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25">
                <a:solidFill>
                  <a:srgbClr val="01569A"/>
                </a:solidFill>
                <a:latin typeface="Arial"/>
                <a:cs typeface="Arial"/>
              </a:rPr>
              <a:t>Replica</a:t>
            </a:r>
            <a:r>
              <a:rPr sz="3600" b="1" spc="-215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sz="3600" b="1" spc="-20">
                <a:solidFill>
                  <a:srgbClr val="01569A"/>
                </a:solidFill>
                <a:latin typeface="Arial"/>
                <a:cs typeface="Arial"/>
              </a:rPr>
              <a:t>Sets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9322" y="1123020"/>
            <a:ext cx="3500120" cy="1597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680085" indent="-367030" algn="just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730" algn="l"/>
              </a:tabLst>
            </a:pP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Replica</a:t>
            </a:r>
            <a:r>
              <a:rPr sz="1800" spc="-13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Sets</a:t>
            </a:r>
            <a:r>
              <a:rPr sz="1800" spc="-13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25">
                <a:solidFill>
                  <a:srgbClr val="666666"/>
                </a:solidFill>
                <a:latin typeface="Lato"/>
                <a:cs typeface="Lato"/>
              </a:rPr>
              <a:t>are</a:t>
            </a:r>
            <a:r>
              <a:rPr sz="1800" spc="-12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used</a:t>
            </a:r>
            <a:r>
              <a:rPr sz="1800" spc="-13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for  </a:t>
            </a: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orchestrating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10">
                <a:solidFill>
                  <a:srgbClr val="666666"/>
                </a:solidFill>
                <a:latin typeface="Lato"/>
                <a:cs typeface="Lato"/>
              </a:rPr>
              <a:t>pods</a:t>
            </a:r>
            <a:endParaRPr sz="1800">
              <a:latin typeface="Lato"/>
              <a:cs typeface="Lato"/>
            </a:endParaRPr>
          </a:p>
          <a:p>
            <a:pPr marL="379095" marR="5080" indent="-367030" algn="just">
              <a:lnSpc>
                <a:spcPct val="114599"/>
              </a:lnSpc>
              <a:buFont typeface="Arial"/>
              <a:buChar char="●"/>
              <a:tabLst>
                <a:tab pos="379730" algn="l"/>
              </a:tabLst>
            </a:pP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They</a:t>
            </a:r>
            <a:r>
              <a:rPr sz="1800" spc="-12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define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the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docker</a:t>
            </a:r>
            <a:r>
              <a:rPr sz="1800" spc="-12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images, 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resources,</a:t>
            </a:r>
            <a:r>
              <a:rPr sz="1800" spc="-13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20">
                <a:solidFill>
                  <a:srgbClr val="666666"/>
                </a:solidFill>
                <a:latin typeface="Lato"/>
                <a:cs typeface="Lato"/>
              </a:rPr>
              <a:t>env.</a:t>
            </a:r>
            <a:r>
              <a:rPr sz="1800" spc="-12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variables,</a:t>
            </a:r>
            <a:r>
              <a:rPr sz="1800" spc="-12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ports, 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etc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5">
                <a:solidFill>
                  <a:srgbClr val="666666"/>
                </a:solidFill>
                <a:latin typeface="Lato"/>
                <a:cs typeface="Lato"/>
              </a:rPr>
              <a:t>required</a:t>
            </a:r>
            <a:r>
              <a:rPr sz="1800" spc="-12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for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creating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10">
                <a:solidFill>
                  <a:srgbClr val="666666"/>
                </a:solidFill>
                <a:latin typeface="Lato"/>
                <a:cs typeface="Lato"/>
              </a:rPr>
              <a:t>pods</a:t>
            </a:r>
            <a:endParaRPr sz="18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98766" y="395899"/>
            <a:ext cx="3429000" cy="447929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32080" rIns="0" bIns="0" rtlCol="0">
            <a:spAutoFit/>
          </a:bodyPr>
          <a:lstStyle/>
          <a:p>
            <a:pPr marL="224790" marR="1675130">
              <a:lnSpc>
                <a:spcPct val="113100"/>
              </a:lnSpc>
              <a:spcBef>
                <a:spcPts val="1040"/>
              </a:spcBef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apiVersion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apps/v1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kind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ReplicaSet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metadata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385445" marR="1915160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name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5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frontend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labels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224790" marR="1755139" indent="320040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app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5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guestbook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spec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385445" marR="2155190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replicas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5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>
                <a:solidFill>
                  <a:srgbClr val="DD1144"/>
                </a:solidFill>
                <a:latin typeface="Courier New"/>
                <a:cs typeface="Courier New"/>
              </a:rPr>
              <a:t>3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selector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705485" marR="1595120" indent="-160655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matchLabels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tier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5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frontend</a:t>
            </a:r>
            <a:endParaRPr sz="1050">
              <a:latin typeface="Courier New"/>
              <a:cs typeface="Courier New"/>
            </a:endParaRPr>
          </a:p>
          <a:p>
            <a:pPr marL="545465">
              <a:lnSpc>
                <a:spcPct val="100000"/>
              </a:lnSpc>
              <a:spcBef>
                <a:spcPts val="165"/>
              </a:spcBef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matchExpressions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385445" marR="554990" indent="319405">
              <a:lnSpc>
                <a:spcPct val="113100"/>
              </a:lnSpc>
            </a:pPr>
            <a:r>
              <a:rPr sz="1050" b="1">
                <a:solidFill>
                  <a:srgbClr val="2F2F2F"/>
                </a:solidFill>
                <a:latin typeface="Courier New"/>
                <a:cs typeface="Courier New"/>
              </a:rPr>
              <a:t>- 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{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key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tier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,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operator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In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}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 template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705485" marR="2155190" indent="-160655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metadat</a:t>
            </a:r>
            <a:r>
              <a:rPr sz="1050" b="1">
                <a:solidFill>
                  <a:srgbClr val="008080"/>
                </a:solidFill>
                <a:latin typeface="Courier New"/>
                <a:cs typeface="Courier New"/>
              </a:rPr>
              <a:t>a</a:t>
            </a:r>
            <a:r>
              <a:rPr sz="1050" b="1">
                <a:solidFill>
                  <a:srgbClr val="2F2F2F"/>
                </a:solidFill>
                <a:latin typeface="Courier New"/>
                <a:cs typeface="Courier New"/>
              </a:rPr>
              <a:t>: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label</a:t>
            </a:r>
            <a:r>
              <a:rPr sz="1050" b="1">
                <a:solidFill>
                  <a:srgbClr val="008080"/>
                </a:solidFill>
                <a:latin typeface="Courier New"/>
                <a:cs typeface="Courier New"/>
              </a:rPr>
              <a:t>s</a:t>
            </a:r>
            <a:r>
              <a:rPr sz="1050" b="1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865505">
              <a:lnSpc>
                <a:spcPct val="100000"/>
              </a:lnSpc>
              <a:spcBef>
                <a:spcPts val="160"/>
              </a:spcBef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...</a:t>
            </a:r>
            <a:endParaRPr sz="1050">
              <a:latin typeface="Courier New"/>
              <a:cs typeface="Courier New"/>
            </a:endParaRPr>
          </a:p>
          <a:p>
            <a:pPr marL="545465">
              <a:lnSpc>
                <a:spcPct val="100000"/>
              </a:lnSpc>
              <a:spcBef>
                <a:spcPts val="165"/>
              </a:spcBef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spec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705485">
              <a:lnSpc>
                <a:spcPct val="100000"/>
              </a:lnSpc>
              <a:spcBef>
                <a:spcPts val="165"/>
              </a:spcBef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containers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865505" marR="1355090" indent="-160655">
              <a:lnSpc>
                <a:spcPct val="113100"/>
              </a:lnSpc>
            </a:pPr>
            <a:r>
              <a:rPr sz="1050" b="1">
                <a:solidFill>
                  <a:srgbClr val="2F2F2F"/>
                </a:solidFill>
                <a:latin typeface="Courier New"/>
                <a:cs typeface="Courier New"/>
              </a:rPr>
              <a:t>-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name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5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php-redis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 image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foo:bar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 ports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864869">
              <a:lnSpc>
                <a:spcPct val="100000"/>
              </a:lnSpc>
              <a:spcBef>
                <a:spcPts val="165"/>
              </a:spcBef>
            </a:pPr>
            <a:r>
              <a:rPr sz="1050" b="1">
                <a:solidFill>
                  <a:srgbClr val="2F2F2F"/>
                </a:solidFill>
                <a:latin typeface="Courier New"/>
                <a:cs typeface="Courier New"/>
              </a:rPr>
              <a:t>-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containerPort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15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80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8097" y="2971369"/>
            <a:ext cx="1983105" cy="487680"/>
          </a:xfrm>
          <a:prstGeom prst="rect">
            <a:avLst/>
          </a:prstGeom>
          <a:solidFill>
            <a:srgbClr val="C17BA0"/>
          </a:solidFill>
        </p:spPr>
        <p:txBody>
          <a:bodyPr vert="horz" wrap="square" lIns="0" tIns="146685" rIns="0" bIns="0" rtlCol="0">
            <a:spAutoFit/>
          </a:bodyPr>
          <a:lstStyle/>
          <a:p>
            <a:pPr marL="596900">
              <a:lnSpc>
                <a:spcPct val="100000"/>
              </a:lnSpc>
              <a:spcBef>
                <a:spcPts val="1155"/>
              </a:spcBef>
            </a:pP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Replica</a:t>
            </a:r>
            <a:r>
              <a:rPr sz="1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15845" y="3527018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4" h="278129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8" name="object 8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270497" y="3885767"/>
            <a:ext cx="760095" cy="768350"/>
            <a:chOff x="1270497" y="3885767"/>
            <a:chExt cx="760095" cy="768350"/>
          </a:xfrm>
        </p:grpSpPr>
        <p:sp>
          <p:nvSpPr>
            <p:cNvPr id="12" name="object 12"/>
            <p:cNvSpPr/>
            <p:nvPr/>
          </p:nvSpPr>
          <p:spPr>
            <a:xfrm>
              <a:off x="1270497" y="3885767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4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06402" y="4014266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4" h="478789">
                  <a:moveTo>
                    <a:pt x="406899" y="478199"/>
                  </a:moveTo>
                  <a:lnTo>
                    <a:pt x="79702" y="478199"/>
                  </a:lnTo>
                  <a:lnTo>
                    <a:pt x="48679" y="471936"/>
                  </a:lnTo>
                  <a:lnTo>
                    <a:pt x="23344" y="454858"/>
                  </a:lnTo>
                  <a:lnTo>
                    <a:pt x="6263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3" y="48684"/>
                  </a:lnTo>
                  <a:lnTo>
                    <a:pt x="23344" y="23349"/>
                  </a:lnTo>
                  <a:lnTo>
                    <a:pt x="48679" y="6265"/>
                  </a:lnTo>
                  <a:lnTo>
                    <a:pt x="79702" y="0"/>
                  </a:lnTo>
                  <a:lnTo>
                    <a:pt x="406899" y="0"/>
                  </a:lnTo>
                  <a:lnTo>
                    <a:pt x="451117" y="13394"/>
                  </a:lnTo>
                  <a:lnTo>
                    <a:pt x="480532" y="49209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5" y="429525"/>
                  </a:lnTo>
                  <a:lnTo>
                    <a:pt x="463255" y="454858"/>
                  </a:lnTo>
                  <a:lnTo>
                    <a:pt x="437922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270497" y="3885767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 spc="-5">
                <a:solidFill>
                  <a:srgbClr val="666666"/>
                </a:solidFill>
                <a:latin typeface="Arial"/>
                <a:cs typeface="Arial"/>
              </a:rPr>
              <a:t>C1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184895" y="3885767"/>
            <a:ext cx="760095" cy="768350"/>
            <a:chOff x="2184895" y="3885767"/>
            <a:chExt cx="760095" cy="768350"/>
          </a:xfrm>
        </p:grpSpPr>
        <p:sp>
          <p:nvSpPr>
            <p:cNvPr id="16" name="object 16"/>
            <p:cNvSpPr/>
            <p:nvPr/>
          </p:nvSpPr>
          <p:spPr>
            <a:xfrm>
              <a:off x="2184895" y="3885767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4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20800" y="4014266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4" h="478789">
                  <a:moveTo>
                    <a:pt x="406894" y="478199"/>
                  </a:moveTo>
                  <a:lnTo>
                    <a:pt x="79702" y="478199"/>
                  </a:lnTo>
                  <a:lnTo>
                    <a:pt x="48679" y="471936"/>
                  </a:lnTo>
                  <a:lnTo>
                    <a:pt x="23344" y="454858"/>
                  </a:lnTo>
                  <a:lnTo>
                    <a:pt x="6263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3" y="48684"/>
                  </a:lnTo>
                  <a:lnTo>
                    <a:pt x="23344" y="23349"/>
                  </a:lnTo>
                  <a:lnTo>
                    <a:pt x="48679" y="6265"/>
                  </a:lnTo>
                  <a:lnTo>
                    <a:pt x="79702" y="0"/>
                  </a:lnTo>
                  <a:lnTo>
                    <a:pt x="406894" y="0"/>
                  </a:lnTo>
                  <a:lnTo>
                    <a:pt x="451117" y="13394"/>
                  </a:lnTo>
                  <a:lnTo>
                    <a:pt x="480525" y="49209"/>
                  </a:lnTo>
                  <a:lnTo>
                    <a:pt x="486594" y="79699"/>
                  </a:lnTo>
                  <a:lnTo>
                    <a:pt x="486594" y="398499"/>
                  </a:lnTo>
                  <a:lnTo>
                    <a:pt x="480331" y="429525"/>
                  </a:lnTo>
                  <a:lnTo>
                    <a:pt x="463253" y="454858"/>
                  </a:lnTo>
                  <a:lnTo>
                    <a:pt x="437920" y="471936"/>
                  </a:lnTo>
                  <a:lnTo>
                    <a:pt x="406894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184895" y="3885767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>
                <a:solidFill>
                  <a:srgbClr val="666666"/>
                </a:solidFill>
                <a:latin typeface="Arial"/>
                <a:cs typeface="Arial"/>
              </a:rPr>
              <a:t>C2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98" y="298228"/>
            <a:ext cx="29686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50">
                <a:solidFill>
                  <a:srgbClr val="01569A"/>
                </a:solidFill>
                <a:latin typeface="Arial"/>
                <a:cs typeface="Arial"/>
              </a:rPr>
              <a:t>Deployments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9322" y="1097474"/>
            <a:ext cx="383286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A </a:t>
            </a: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deployment </a:t>
            </a:r>
            <a:r>
              <a:rPr sz="1800" spc="15">
                <a:solidFill>
                  <a:srgbClr val="666666"/>
                </a:solidFill>
                <a:latin typeface="Lato"/>
                <a:cs typeface="Lato"/>
              </a:rPr>
              <a:t>is </a:t>
            </a: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used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for  </a:t>
            </a: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orchestrating</a:t>
            </a:r>
            <a:r>
              <a:rPr sz="1800" spc="-12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10">
                <a:solidFill>
                  <a:srgbClr val="666666"/>
                </a:solidFill>
                <a:latin typeface="Lato"/>
                <a:cs typeface="Lato"/>
              </a:rPr>
              <a:t>pods</a:t>
            </a:r>
            <a:r>
              <a:rPr sz="1800" spc="-12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via</a:t>
            </a:r>
            <a:r>
              <a:rPr sz="1800" spc="-12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5">
                <a:solidFill>
                  <a:srgbClr val="666666"/>
                </a:solidFill>
                <a:latin typeface="Lato"/>
                <a:cs typeface="Lato"/>
              </a:rPr>
              <a:t>replica</a:t>
            </a:r>
            <a:r>
              <a:rPr sz="1800" spc="-12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sets: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5" name="object 5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52989" y="842448"/>
            <a:ext cx="3000375" cy="403288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50">
              <a:latin typeface="Times New Roman"/>
              <a:cs typeface="Times New Roman"/>
            </a:endParaRPr>
          </a:p>
          <a:p>
            <a:pPr marL="224790" marR="1246505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apiVersion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apps/v1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kind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Deployment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metadata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224790" marR="846455" indent="160020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name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nginx-deployment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spec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385445" marR="1726564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replicas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5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>
                <a:solidFill>
                  <a:srgbClr val="DD1144"/>
                </a:solidFill>
                <a:latin typeface="Courier New"/>
                <a:cs typeface="Courier New"/>
              </a:rPr>
              <a:t>3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selector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705485" marR="1486535" indent="-160655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matchLabel</a:t>
            </a:r>
            <a:r>
              <a:rPr sz="1050" b="1">
                <a:solidFill>
                  <a:srgbClr val="008080"/>
                </a:solidFill>
                <a:latin typeface="Courier New"/>
                <a:cs typeface="Courier New"/>
              </a:rPr>
              <a:t>s</a:t>
            </a:r>
            <a:r>
              <a:rPr sz="1050" b="1">
                <a:solidFill>
                  <a:srgbClr val="2F2F2F"/>
                </a:solidFill>
                <a:latin typeface="Courier New"/>
                <a:cs typeface="Courier New"/>
              </a:rPr>
              <a:t>: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app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5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nginx</a:t>
            </a:r>
            <a:endParaRPr sz="1050">
              <a:latin typeface="Courier New"/>
              <a:cs typeface="Courier New"/>
            </a:endParaRPr>
          </a:p>
          <a:p>
            <a:pPr marL="545465" marR="1726564" indent="-160655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template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metadat</a:t>
            </a:r>
            <a:r>
              <a:rPr sz="1050" b="1">
                <a:solidFill>
                  <a:srgbClr val="008080"/>
                </a:solidFill>
                <a:latin typeface="Courier New"/>
                <a:cs typeface="Courier New"/>
              </a:rPr>
              <a:t>a</a:t>
            </a:r>
            <a:r>
              <a:rPr sz="1050" b="1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865505" marR="1326515" indent="-160655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labels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app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5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nginx</a:t>
            </a:r>
            <a:endParaRPr sz="1050">
              <a:latin typeface="Courier New"/>
              <a:cs typeface="Courier New"/>
            </a:endParaRPr>
          </a:p>
          <a:p>
            <a:pPr marL="545465">
              <a:lnSpc>
                <a:spcPct val="100000"/>
              </a:lnSpc>
              <a:spcBef>
                <a:spcPts val="165"/>
              </a:spcBef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spec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705485">
              <a:lnSpc>
                <a:spcPct val="100000"/>
              </a:lnSpc>
              <a:spcBef>
                <a:spcPts val="165"/>
              </a:spcBef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containers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865505" marR="686435" indent="-160655">
              <a:lnSpc>
                <a:spcPct val="113100"/>
              </a:lnSpc>
            </a:pPr>
            <a:r>
              <a:rPr sz="1050" b="1">
                <a:solidFill>
                  <a:srgbClr val="2F2F2F"/>
                </a:solidFill>
                <a:latin typeface="Courier New"/>
                <a:cs typeface="Courier New"/>
              </a:rPr>
              <a:t>-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name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nginx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 image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nginx:1.7.9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 ports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864869">
              <a:lnSpc>
                <a:spcPct val="100000"/>
              </a:lnSpc>
              <a:spcBef>
                <a:spcPts val="165"/>
              </a:spcBef>
            </a:pPr>
            <a:r>
              <a:rPr sz="1050" b="1">
                <a:solidFill>
                  <a:srgbClr val="2F2F2F"/>
                </a:solidFill>
                <a:latin typeface="Courier New"/>
                <a:cs typeface="Courier New"/>
              </a:rPr>
              <a:t>-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containerPort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2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80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8097" y="3047568"/>
            <a:ext cx="1983105" cy="487680"/>
          </a:xfrm>
          <a:prstGeom prst="rect">
            <a:avLst/>
          </a:prstGeom>
          <a:solidFill>
            <a:srgbClr val="C17BA0"/>
          </a:solidFill>
        </p:spPr>
        <p:txBody>
          <a:bodyPr vert="horz" wrap="square" lIns="0" tIns="146685" rIns="0" bIns="0" rtlCol="0">
            <a:spAutoFit/>
          </a:bodyPr>
          <a:lstStyle/>
          <a:p>
            <a:pPr marL="596900">
              <a:lnSpc>
                <a:spcPct val="100000"/>
              </a:lnSpc>
              <a:spcBef>
                <a:spcPts val="1155"/>
              </a:spcBef>
            </a:pP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Replica</a:t>
            </a:r>
            <a:r>
              <a:rPr sz="1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15845" y="3603217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4" h="278129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18097" y="2133173"/>
            <a:ext cx="1983105" cy="487680"/>
          </a:xfrm>
          <a:prstGeom prst="rect">
            <a:avLst/>
          </a:prstGeom>
          <a:solidFill>
            <a:srgbClr val="B3A7D6"/>
          </a:solidFill>
        </p:spPr>
        <p:txBody>
          <a:bodyPr vert="horz" wrap="square" lIns="0" tIns="146685" rIns="0" bIns="0" rtlCol="0">
            <a:spAutoFit/>
          </a:bodyPr>
          <a:lstStyle/>
          <a:p>
            <a:pPr marL="564515">
              <a:lnSpc>
                <a:spcPct val="100000"/>
              </a:lnSpc>
              <a:spcBef>
                <a:spcPts val="1155"/>
              </a:spcBef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15845" y="2688819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4" h="278130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270497" y="3961967"/>
            <a:ext cx="760095" cy="768350"/>
            <a:chOff x="1270497" y="3961967"/>
            <a:chExt cx="760095" cy="768350"/>
          </a:xfrm>
        </p:grpSpPr>
        <p:sp>
          <p:nvSpPr>
            <p:cNvPr id="14" name="object 14"/>
            <p:cNvSpPr/>
            <p:nvPr/>
          </p:nvSpPr>
          <p:spPr>
            <a:xfrm>
              <a:off x="1270497" y="3961967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4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06402" y="4090466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4" h="478789">
                  <a:moveTo>
                    <a:pt x="406899" y="478199"/>
                  </a:moveTo>
                  <a:lnTo>
                    <a:pt x="79702" y="478199"/>
                  </a:lnTo>
                  <a:lnTo>
                    <a:pt x="48679" y="471936"/>
                  </a:lnTo>
                  <a:lnTo>
                    <a:pt x="23344" y="454858"/>
                  </a:lnTo>
                  <a:lnTo>
                    <a:pt x="6263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3" y="48684"/>
                  </a:lnTo>
                  <a:lnTo>
                    <a:pt x="23344" y="23349"/>
                  </a:lnTo>
                  <a:lnTo>
                    <a:pt x="48679" y="6265"/>
                  </a:lnTo>
                  <a:lnTo>
                    <a:pt x="79702" y="0"/>
                  </a:lnTo>
                  <a:lnTo>
                    <a:pt x="406899" y="0"/>
                  </a:lnTo>
                  <a:lnTo>
                    <a:pt x="451117" y="13394"/>
                  </a:lnTo>
                  <a:lnTo>
                    <a:pt x="480532" y="49209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5" y="429525"/>
                  </a:lnTo>
                  <a:lnTo>
                    <a:pt x="463255" y="454858"/>
                  </a:lnTo>
                  <a:lnTo>
                    <a:pt x="437922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70497" y="3961967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 spc="-5">
                <a:solidFill>
                  <a:srgbClr val="666666"/>
                </a:solidFill>
                <a:latin typeface="Arial"/>
                <a:cs typeface="Arial"/>
              </a:rPr>
              <a:t>C1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184895" y="3961967"/>
            <a:ext cx="760095" cy="768350"/>
            <a:chOff x="2184895" y="3961967"/>
            <a:chExt cx="760095" cy="768350"/>
          </a:xfrm>
        </p:grpSpPr>
        <p:sp>
          <p:nvSpPr>
            <p:cNvPr id="18" name="object 18"/>
            <p:cNvSpPr/>
            <p:nvPr/>
          </p:nvSpPr>
          <p:spPr>
            <a:xfrm>
              <a:off x="2184895" y="3961967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4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20800" y="4090466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4" h="478789">
                  <a:moveTo>
                    <a:pt x="406894" y="478199"/>
                  </a:moveTo>
                  <a:lnTo>
                    <a:pt x="79702" y="478199"/>
                  </a:lnTo>
                  <a:lnTo>
                    <a:pt x="48679" y="471936"/>
                  </a:lnTo>
                  <a:lnTo>
                    <a:pt x="23344" y="454858"/>
                  </a:lnTo>
                  <a:lnTo>
                    <a:pt x="6263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3" y="48684"/>
                  </a:lnTo>
                  <a:lnTo>
                    <a:pt x="23344" y="23349"/>
                  </a:lnTo>
                  <a:lnTo>
                    <a:pt x="48679" y="6265"/>
                  </a:lnTo>
                  <a:lnTo>
                    <a:pt x="79702" y="0"/>
                  </a:lnTo>
                  <a:lnTo>
                    <a:pt x="406894" y="0"/>
                  </a:lnTo>
                  <a:lnTo>
                    <a:pt x="451117" y="13394"/>
                  </a:lnTo>
                  <a:lnTo>
                    <a:pt x="480525" y="49209"/>
                  </a:lnTo>
                  <a:lnTo>
                    <a:pt x="486594" y="79699"/>
                  </a:lnTo>
                  <a:lnTo>
                    <a:pt x="486594" y="398499"/>
                  </a:lnTo>
                  <a:lnTo>
                    <a:pt x="480331" y="429525"/>
                  </a:lnTo>
                  <a:lnTo>
                    <a:pt x="463253" y="454858"/>
                  </a:lnTo>
                  <a:lnTo>
                    <a:pt x="437920" y="471936"/>
                  </a:lnTo>
                  <a:lnTo>
                    <a:pt x="406894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184895" y="3961967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>
                <a:solidFill>
                  <a:srgbClr val="666666"/>
                </a:solidFill>
                <a:latin typeface="Arial"/>
                <a:cs typeface="Arial"/>
              </a:rPr>
              <a:t>C2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98" y="298228"/>
            <a:ext cx="29686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z="3600" b="1" spc="50" err="1">
                <a:solidFill>
                  <a:srgbClr val="01569A"/>
                </a:solidFill>
                <a:latin typeface="Arial"/>
                <a:cs typeface="Arial"/>
              </a:rPr>
              <a:t>Other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9322" y="1097474"/>
            <a:ext cx="5396678" cy="24491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b="1" spc="-5">
                <a:solidFill>
                  <a:srgbClr val="666666"/>
                </a:solidFill>
                <a:latin typeface="Lato"/>
              </a:rPr>
              <a:t>Jobs</a:t>
            </a:r>
            <a:r>
              <a:rPr lang="es-ES" spc="-5">
                <a:solidFill>
                  <a:srgbClr val="666666"/>
                </a:solidFill>
                <a:latin typeface="Lato"/>
              </a:rPr>
              <a:t> (</a:t>
            </a:r>
            <a:r>
              <a:rPr lang="es-ES" spc="-5" err="1">
                <a:solidFill>
                  <a:srgbClr val="666666"/>
                </a:solidFill>
                <a:latin typeface="Lato"/>
              </a:rPr>
              <a:t>one</a:t>
            </a:r>
            <a:r>
              <a:rPr lang="es-ES" spc="-5">
                <a:solidFill>
                  <a:srgbClr val="666666"/>
                </a:solidFill>
                <a:latin typeface="Lato"/>
              </a:rPr>
              <a:t>-off </a:t>
            </a:r>
            <a:r>
              <a:rPr lang="es-ES" spc="-5" err="1">
                <a:solidFill>
                  <a:srgbClr val="666666"/>
                </a:solidFill>
                <a:latin typeface="Lato"/>
              </a:rPr>
              <a:t>containers</a:t>
            </a:r>
            <a:r>
              <a:rPr lang="es-ES" spc="-5">
                <a:solidFill>
                  <a:srgbClr val="666666"/>
                </a:solidFill>
                <a:latin typeface="Lato"/>
              </a:rPr>
              <a:t>)</a:t>
            </a:r>
          </a:p>
          <a:p>
            <a:pPr marL="241300" indent="-2292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b="1" spc="-5" err="1">
                <a:solidFill>
                  <a:srgbClr val="666666"/>
                </a:solidFill>
                <a:latin typeface="Lato"/>
              </a:rPr>
              <a:t>CronJob</a:t>
            </a:r>
            <a:r>
              <a:rPr lang="es-ES" spc="-5">
                <a:solidFill>
                  <a:srgbClr val="666666"/>
                </a:solidFill>
                <a:latin typeface="Lato"/>
              </a:rPr>
              <a:t> (time-</a:t>
            </a:r>
            <a:r>
              <a:rPr lang="es-ES" spc="-5" err="1">
                <a:solidFill>
                  <a:srgbClr val="666666"/>
                </a:solidFill>
                <a:latin typeface="Lato"/>
              </a:rPr>
              <a:t>based</a:t>
            </a:r>
            <a:r>
              <a:rPr lang="es-ES" spc="-5">
                <a:solidFill>
                  <a:srgbClr val="666666"/>
                </a:solidFill>
                <a:latin typeface="Lato"/>
              </a:rPr>
              <a:t> </a:t>
            </a:r>
            <a:r>
              <a:rPr lang="es-ES" spc="-5" err="1">
                <a:solidFill>
                  <a:srgbClr val="666666"/>
                </a:solidFill>
                <a:latin typeface="Lato"/>
              </a:rPr>
              <a:t>job</a:t>
            </a:r>
            <a:r>
              <a:rPr lang="es-ES" spc="-5">
                <a:solidFill>
                  <a:srgbClr val="666666"/>
                </a:solidFill>
                <a:latin typeface="Lato"/>
              </a:rPr>
              <a:t> </a:t>
            </a:r>
            <a:r>
              <a:rPr lang="es-ES" spc="-5" err="1">
                <a:solidFill>
                  <a:srgbClr val="666666"/>
                </a:solidFill>
                <a:latin typeface="Lato"/>
              </a:rPr>
              <a:t>container</a:t>
            </a:r>
            <a:r>
              <a:rPr lang="es-ES" spc="-5">
                <a:solidFill>
                  <a:srgbClr val="666666"/>
                </a:solidFill>
                <a:latin typeface="Lato"/>
              </a:rPr>
              <a:t> )</a:t>
            </a:r>
          </a:p>
          <a:p>
            <a:pPr marL="241300" indent="-22923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b="1" spc="-5" err="1">
                <a:solidFill>
                  <a:srgbClr val="666666"/>
                </a:solidFill>
                <a:latin typeface="Lato"/>
              </a:rPr>
              <a:t>DaemonSets</a:t>
            </a:r>
            <a:r>
              <a:rPr lang="es-ES" spc="-5">
                <a:solidFill>
                  <a:srgbClr val="666666"/>
                </a:solidFill>
                <a:latin typeface="Lato"/>
              </a:rPr>
              <a:t> (</a:t>
            </a:r>
            <a:r>
              <a:rPr lang="es-ES" spc="-5" err="1">
                <a:solidFill>
                  <a:srgbClr val="666666"/>
                </a:solidFill>
                <a:latin typeface="Lato"/>
              </a:rPr>
              <a:t>one</a:t>
            </a:r>
            <a:r>
              <a:rPr lang="es-ES" spc="-5">
                <a:solidFill>
                  <a:srgbClr val="666666"/>
                </a:solidFill>
                <a:latin typeface="Lato"/>
              </a:rPr>
              <a:t> </a:t>
            </a:r>
            <a:r>
              <a:rPr lang="es-ES" spc="-5" err="1">
                <a:solidFill>
                  <a:srgbClr val="666666"/>
                </a:solidFill>
                <a:latin typeface="Lato"/>
              </a:rPr>
              <a:t>container</a:t>
            </a:r>
            <a:r>
              <a:rPr lang="es-ES" spc="-5">
                <a:solidFill>
                  <a:srgbClr val="666666"/>
                </a:solidFill>
                <a:latin typeface="Lato"/>
              </a:rPr>
              <a:t> per </a:t>
            </a:r>
            <a:r>
              <a:rPr lang="es-ES" spc="-5" err="1">
                <a:solidFill>
                  <a:srgbClr val="666666"/>
                </a:solidFill>
                <a:latin typeface="Lato"/>
              </a:rPr>
              <a:t>node</a:t>
            </a:r>
            <a:r>
              <a:rPr lang="es-ES" spc="-5">
                <a:solidFill>
                  <a:srgbClr val="666666"/>
                </a:solidFill>
                <a:latin typeface="Lato"/>
              </a:rPr>
              <a:t>)</a:t>
            </a:r>
          </a:p>
          <a:p>
            <a:pPr marL="241300" indent="-229235">
              <a:lnSpc>
                <a:spcPct val="100000"/>
              </a:lnSpc>
              <a:spcBef>
                <a:spcPts val="66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b="1" spc="-5" err="1">
                <a:solidFill>
                  <a:srgbClr val="666666"/>
                </a:solidFill>
                <a:latin typeface="Lato"/>
              </a:rPr>
              <a:t>StatefulSet</a:t>
            </a:r>
            <a:r>
              <a:rPr lang="es-ES" spc="-5">
                <a:solidFill>
                  <a:srgbClr val="666666"/>
                </a:solidFill>
                <a:latin typeface="Lato"/>
              </a:rPr>
              <a:t> (</a:t>
            </a:r>
            <a:r>
              <a:rPr lang="es-ES" spc="-5" err="1">
                <a:solidFill>
                  <a:srgbClr val="666666"/>
                </a:solidFill>
                <a:latin typeface="Lato"/>
              </a:rPr>
              <a:t>handles</a:t>
            </a:r>
            <a:r>
              <a:rPr lang="es-ES" spc="-5">
                <a:solidFill>
                  <a:srgbClr val="666666"/>
                </a:solidFill>
                <a:latin typeface="Lato"/>
              </a:rPr>
              <a:t> </a:t>
            </a:r>
            <a:r>
              <a:rPr lang="es-ES" spc="-5" err="1">
                <a:solidFill>
                  <a:srgbClr val="666666"/>
                </a:solidFill>
                <a:latin typeface="Lato"/>
              </a:rPr>
              <a:t>lifetime</a:t>
            </a:r>
            <a:r>
              <a:rPr lang="es-ES" spc="-5">
                <a:solidFill>
                  <a:srgbClr val="666666"/>
                </a:solidFill>
                <a:latin typeface="Lato"/>
              </a:rPr>
              <a:t> of </a:t>
            </a:r>
            <a:r>
              <a:rPr lang="es-ES" spc="-5" err="1">
                <a:solidFill>
                  <a:srgbClr val="666666"/>
                </a:solidFill>
                <a:latin typeface="Lato"/>
              </a:rPr>
              <a:t>pods</a:t>
            </a:r>
            <a:r>
              <a:rPr lang="es-ES" spc="-5">
                <a:solidFill>
                  <a:srgbClr val="666666"/>
                </a:solidFill>
                <a:latin typeface="Lato"/>
              </a:rPr>
              <a:t> </a:t>
            </a:r>
            <a:r>
              <a:rPr lang="es-ES" spc="-5" err="1">
                <a:solidFill>
                  <a:srgbClr val="666666"/>
                </a:solidFill>
                <a:latin typeface="Lato"/>
              </a:rPr>
              <a:t>differently</a:t>
            </a:r>
            <a:r>
              <a:rPr lang="es-ES" spc="-5">
                <a:solidFill>
                  <a:srgbClr val="666666"/>
                </a:solidFill>
                <a:latin typeface="Lato"/>
              </a:rPr>
              <a:t>)</a:t>
            </a:r>
          </a:p>
          <a:p>
            <a:pPr marL="241300" indent="-229235">
              <a:lnSpc>
                <a:spcPct val="100000"/>
              </a:lnSpc>
              <a:spcBef>
                <a:spcPts val="66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b="1" spc="-5">
                <a:solidFill>
                  <a:srgbClr val="666666"/>
                </a:solidFill>
                <a:latin typeface="Lato"/>
              </a:rPr>
              <a:t>HPA </a:t>
            </a:r>
            <a:r>
              <a:rPr lang="es-ES" spc="-5">
                <a:solidFill>
                  <a:srgbClr val="666666"/>
                </a:solidFill>
                <a:latin typeface="Lato"/>
              </a:rPr>
              <a:t>(Horizontal </a:t>
            </a:r>
            <a:r>
              <a:rPr lang="es-ES" spc="-5" err="1">
                <a:solidFill>
                  <a:srgbClr val="666666"/>
                </a:solidFill>
                <a:latin typeface="Lato"/>
              </a:rPr>
              <a:t>Pod</a:t>
            </a:r>
            <a:r>
              <a:rPr lang="es-ES" spc="-5">
                <a:solidFill>
                  <a:srgbClr val="666666"/>
                </a:solidFill>
                <a:latin typeface="Lato"/>
              </a:rPr>
              <a:t> </a:t>
            </a:r>
            <a:r>
              <a:rPr lang="es-ES" spc="-5" err="1">
                <a:solidFill>
                  <a:srgbClr val="666666"/>
                </a:solidFill>
                <a:latin typeface="Lato"/>
              </a:rPr>
              <a:t>Autoscaler</a:t>
            </a:r>
            <a:r>
              <a:rPr lang="es-ES" spc="-5">
                <a:solidFill>
                  <a:srgbClr val="666666"/>
                </a:solidFill>
                <a:latin typeface="Lato"/>
              </a:rPr>
              <a:t>)</a:t>
            </a:r>
          </a:p>
          <a:p>
            <a:pPr marL="241300" indent="-229235">
              <a:lnSpc>
                <a:spcPct val="100000"/>
              </a:lnSpc>
              <a:spcBef>
                <a:spcPts val="66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5">
                <a:solidFill>
                  <a:srgbClr val="666666"/>
                </a:solidFill>
                <a:latin typeface="Lato"/>
              </a:rPr>
              <a:t>…</a:t>
            </a:r>
          </a:p>
          <a:p>
            <a:pPr marL="12065" marR="5080">
              <a:lnSpc>
                <a:spcPct val="114599"/>
              </a:lnSpc>
              <a:spcBef>
                <a:spcPts val="100"/>
              </a:spcBef>
              <a:tabLst>
                <a:tab pos="379095" algn="l"/>
                <a:tab pos="379730" algn="l"/>
              </a:tabLst>
            </a:pPr>
            <a:endParaRPr sz="1800">
              <a:latin typeface="Lato"/>
              <a:cs typeface="La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5" name="object 5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874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7716" y="2151950"/>
            <a:ext cx="394906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5"/>
              <a:t>Internal</a:t>
            </a:r>
            <a:r>
              <a:rPr spc="-140"/>
              <a:t> </a:t>
            </a:r>
            <a:r>
              <a:rPr spc="85"/>
              <a:t>Routing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1400" y="2190750"/>
            <a:ext cx="22860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105" err="1"/>
              <a:t>History</a:t>
            </a:r>
            <a:endParaRPr spc="13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98" y="298228"/>
            <a:ext cx="18834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5">
                <a:solidFill>
                  <a:srgbClr val="01569A"/>
                </a:solidFill>
                <a:latin typeface="Arial"/>
                <a:cs typeface="Arial"/>
              </a:rPr>
              <a:t>Services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4" name="object 4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52989" y="842448"/>
            <a:ext cx="3000375" cy="403288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224790" marR="1646555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kind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Service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apiVersion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5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v1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metadata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224790" marR="1326515" indent="160020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name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my-service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spec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545465" marR="1646555" indent="-160655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selector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app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5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MyApp</a:t>
            </a:r>
            <a:endParaRPr sz="1050">
              <a:latin typeface="Courier New"/>
              <a:cs typeface="Courier New"/>
            </a:endParaRPr>
          </a:p>
          <a:p>
            <a:pPr marL="385445">
              <a:lnSpc>
                <a:spcPct val="100000"/>
              </a:lnSpc>
              <a:spcBef>
                <a:spcPts val="165"/>
              </a:spcBef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ports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545465" marR="1406525" indent="-160655">
              <a:lnSpc>
                <a:spcPct val="113100"/>
              </a:lnSpc>
            </a:pPr>
            <a:r>
              <a:rPr sz="1050" b="1">
                <a:solidFill>
                  <a:srgbClr val="2F2F2F"/>
                </a:solidFill>
                <a:latin typeface="Courier New"/>
                <a:cs typeface="Courier New"/>
              </a:rPr>
              <a:t>-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protocol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9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TCP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 port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15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80</a:t>
            </a:r>
            <a:endParaRPr sz="1050">
              <a:latin typeface="Courier New"/>
              <a:cs typeface="Courier New"/>
            </a:endParaRPr>
          </a:p>
          <a:p>
            <a:pPr marL="545465">
              <a:lnSpc>
                <a:spcPct val="100000"/>
              </a:lnSpc>
              <a:spcBef>
                <a:spcPts val="165"/>
              </a:spcBef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targetPort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1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9376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56296" y="2895169"/>
            <a:ext cx="1983105" cy="487680"/>
          </a:xfrm>
          <a:prstGeom prst="rect">
            <a:avLst/>
          </a:prstGeom>
          <a:solidFill>
            <a:srgbClr val="C17BA0"/>
          </a:solidFill>
        </p:spPr>
        <p:txBody>
          <a:bodyPr vert="horz" wrap="square" lIns="0" tIns="146685" rIns="0" bIns="0" rtlCol="0">
            <a:spAutoFit/>
          </a:bodyPr>
          <a:lstStyle/>
          <a:p>
            <a:pPr marL="596900">
              <a:lnSpc>
                <a:spcPct val="100000"/>
              </a:lnSpc>
              <a:spcBef>
                <a:spcPts val="1155"/>
              </a:spcBef>
            </a:pP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Replica</a:t>
            </a:r>
            <a:r>
              <a:rPr sz="1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54044" y="3450818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4" h="278129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56296" y="1980773"/>
            <a:ext cx="1983105" cy="487680"/>
          </a:xfrm>
          <a:prstGeom prst="rect">
            <a:avLst/>
          </a:prstGeom>
          <a:solidFill>
            <a:srgbClr val="B3A7D6"/>
          </a:solidFill>
        </p:spPr>
        <p:txBody>
          <a:bodyPr vert="horz" wrap="square" lIns="0" tIns="146685" rIns="0" bIns="0" rtlCol="0">
            <a:spAutoFit/>
          </a:bodyPr>
          <a:lstStyle/>
          <a:p>
            <a:pPr marL="564515">
              <a:lnSpc>
                <a:spcPct val="100000"/>
              </a:lnSpc>
              <a:spcBef>
                <a:spcPts val="1155"/>
              </a:spcBef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54044" y="2536419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4" h="278130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5098" y="3601917"/>
            <a:ext cx="487680" cy="1233805"/>
          </a:xfrm>
          <a:custGeom>
            <a:avLst/>
            <a:gdLst/>
            <a:ahLst/>
            <a:cxnLst/>
            <a:rect l="l" t="t" r="r" b="b"/>
            <a:pathLst>
              <a:path w="487680" h="1233804">
                <a:moveTo>
                  <a:pt x="487499" y="1233297"/>
                </a:moveTo>
                <a:lnTo>
                  <a:pt x="0" y="1233297"/>
                </a:lnTo>
                <a:lnTo>
                  <a:pt x="0" y="0"/>
                </a:lnTo>
                <a:lnTo>
                  <a:pt x="487499" y="0"/>
                </a:lnTo>
                <a:lnTo>
                  <a:pt x="487499" y="1233297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07887" y="3950529"/>
            <a:ext cx="233679" cy="53657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b="1" spc="-4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10796" y="4108266"/>
            <a:ext cx="278130" cy="182245"/>
          </a:xfrm>
          <a:custGeom>
            <a:avLst/>
            <a:gdLst/>
            <a:ahLst/>
            <a:cxnLst/>
            <a:rect l="l" t="t" r="r" b="b"/>
            <a:pathLst>
              <a:path w="278130" h="182245">
                <a:moveTo>
                  <a:pt x="186749" y="182099"/>
                </a:moveTo>
                <a:lnTo>
                  <a:pt x="186749" y="136574"/>
                </a:lnTo>
                <a:lnTo>
                  <a:pt x="0" y="136574"/>
                </a:lnTo>
                <a:lnTo>
                  <a:pt x="0" y="45524"/>
                </a:lnTo>
                <a:lnTo>
                  <a:pt x="186749" y="45524"/>
                </a:lnTo>
                <a:lnTo>
                  <a:pt x="186749" y="0"/>
                </a:lnTo>
                <a:lnTo>
                  <a:pt x="277799" y="91049"/>
                </a:lnTo>
                <a:lnTo>
                  <a:pt x="186749" y="1820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99322" y="1097474"/>
            <a:ext cx="357441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A</a:t>
            </a:r>
            <a:r>
              <a:rPr sz="1800" spc="-12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service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provides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5">
                <a:solidFill>
                  <a:srgbClr val="666666"/>
                </a:solidFill>
                <a:latin typeface="Lato"/>
                <a:cs typeface="Lato"/>
              </a:rPr>
              <a:t>a</a:t>
            </a:r>
            <a:r>
              <a:rPr sz="1800" spc="-12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20">
                <a:solidFill>
                  <a:srgbClr val="666666"/>
                </a:solidFill>
                <a:latin typeface="Lato"/>
                <a:cs typeface="Lato"/>
              </a:rPr>
              <a:t>layer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4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load  </a:t>
            </a: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balancer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for</a:t>
            </a:r>
            <a:r>
              <a:rPr sz="1800" spc="-24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10">
                <a:solidFill>
                  <a:srgbClr val="666666"/>
                </a:solidFill>
                <a:latin typeface="Lato"/>
                <a:cs typeface="Lato"/>
              </a:rPr>
              <a:t>pods: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108695" y="3809567"/>
            <a:ext cx="760095" cy="768350"/>
            <a:chOff x="2108695" y="3809567"/>
            <a:chExt cx="760095" cy="768350"/>
          </a:xfrm>
        </p:grpSpPr>
        <p:sp>
          <p:nvSpPr>
            <p:cNvPr id="17" name="object 17"/>
            <p:cNvSpPr/>
            <p:nvPr/>
          </p:nvSpPr>
          <p:spPr>
            <a:xfrm>
              <a:off x="2108695" y="3809567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4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44600" y="3938067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4" h="478789">
                  <a:moveTo>
                    <a:pt x="406894" y="478199"/>
                  </a:moveTo>
                  <a:lnTo>
                    <a:pt x="79702" y="478199"/>
                  </a:lnTo>
                  <a:lnTo>
                    <a:pt x="48679" y="471936"/>
                  </a:lnTo>
                  <a:lnTo>
                    <a:pt x="23344" y="454858"/>
                  </a:lnTo>
                  <a:lnTo>
                    <a:pt x="6263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3" y="48684"/>
                  </a:lnTo>
                  <a:lnTo>
                    <a:pt x="23344" y="23349"/>
                  </a:lnTo>
                  <a:lnTo>
                    <a:pt x="48679" y="6265"/>
                  </a:lnTo>
                  <a:lnTo>
                    <a:pt x="79702" y="0"/>
                  </a:lnTo>
                  <a:lnTo>
                    <a:pt x="406894" y="0"/>
                  </a:lnTo>
                  <a:lnTo>
                    <a:pt x="451117" y="13394"/>
                  </a:lnTo>
                  <a:lnTo>
                    <a:pt x="480525" y="49209"/>
                  </a:lnTo>
                  <a:lnTo>
                    <a:pt x="486594" y="79699"/>
                  </a:lnTo>
                  <a:lnTo>
                    <a:pt x="486594" y="398499"/>
                  </a:lnTo>
                  <a:lnTo>
                    <a:pt x="480331" y="429525"/>
                  </a:lnTo>
                  <a:lnTo>
                    <a:pt x="463253" y="454858"/>
                  </a:lnTo>
                  <a:lnTo>
                    <a:pt x="437920" y="471936"/>
                  </a:lnTo>
                  <a:lnTo>
                    <a:pt x="406894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108695" y="3809567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 spc="-5">
                <a:solidFill>
                  <a:srgbClr val="666666"/>
                </a:solidFill>
                <a:latin typeface="Arial"/>
                <a:cs typeface="Arial"/>
              </a:rPr>
              <a:t>C1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023093" y="3809567"/>
            <a:ext cx="760095" cy="768350"/>
            <a:chOff x="3023093" y="3809567"/>
            <a:chExt cx="760095" cy="768350"/>
          </a:xfrm>
        </p:grpSpPr>
        <p:sp>
          <p:nvSpPr>
            <p:cNvPr id="21" name="object 21"/>
            <p:cNvSpPr/>
            <p:nvPr/>
          </p:nvSpPr>
          <p:spPr>
            <a:xfrm>
              <a:off x="3023093" y="3809567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5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58993" y="3938067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5" h="478789">
                  <a:moveTo>
                    <a:pt x="406899" y="478199"/>
                  </a:moveTo>
                  <a:lnTo>
                    <a:pt x="79699" y="478199"/>
                  </a:lnTo>
                  <a:lnTo>
                    <a:pt x="48684" y="471936"/>
                  </a:lnTo>
                  <a:lnTo>
                    <a:pt x="23349" y="454858"/>
                  </a:lnTo>
                  <a:lnTo>
                    <a:pt x="6265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5" y="48684"/>
                  </a:lnTo>
                  <a:lnTo>
                    <a:pt x="23349" y="23349"/>
                  </a:lnTo>
                  <a:lnTo>
                    <a:pt x="48684" y="6265"/>
                  </a:lnTo>
                  <a:lnTo>
                    <a:pt x="79699" y="0"/>
                  </a:lnTo>
                  <a:lnTo>
                    <a:pt x="406899" y="0"/>
                  </a:lnTo>
                  <a:lnTo>
                    <a:pt x="451122" y="13394"/>
                  </a:lnTo>
                  <a:lnTo>
                    <a:pt x="480530" y="49209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6" y="429525"/>
                  </a:lnTo>
                  <a:lnTo>
                    <a:pt x="463258" y="454858"/>
                  </a:lnTo>
                  <a:lnTo>
                    <a:pt x="437925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023093" y="3809567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>
                <a:solidFill>
                  <a:srgbClr val="666666"/>
                </a:solidFill>
                <a:latin typeface="Arial"/>
                <a:cs typeface="Arial"/>
              </a:rPr>
              <a:t>C2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98" y="298236"/>
            <a:ext cx="60039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>
                <a:solidFill>
                  <a:srgbClr val="01569A"/>
                </a:solidFill>
                <a:latin typeface="Arial"/>
                <a:cs typeface="Arial"/>
              </a:rPr>
              <a:t>Pod </a:t>
            </a:r>
            <a:r>
              <a:rPr sz="3600" b="1" spc="80">
                <a:solidFill>
                  <a:srgbClr val="01569A"/>
                </a:solidFill>
                <a:latin typeface="Arial"/>
                <a:cs typeface="Arial"/>
              </a:rPr>
              <a:t>to </a:t>
            </a:r>
            <a:r>
              <a:rPr sz="3600" b="1" spc="-20">
                <a:solidFill>
                  <a:srgbClr val="01569A"/>
                </a:solidFill>
                <a:latin typeface="Arial"/>
                <a:cs typeface="Arial"/>
              </a:rPr>
              <a:t>Pod</a:t>
            </a:r>
            <a:r>
              <a:rPr sz="3600" b="1" spc="-530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sz="3600" b="1" spc="15">
                <a:solidFill>
                  <a:srgbClr val="01569A"/>
                </a:solidFill>
                <a:latin typeface="Arial"/>
                <a:cs typeface="Arial"/>
              </a:rPr>
              <a:t>Communication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4" name="object 4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56296" y="2285572"/>
            <a:ext cx="1983105" cy="487680"/>
          </a:xfrm>
          <a:prstGeom prst="rect">
            <a:avLst/>
          </a:prstGeom>
          <a:solidFill>
            <a:srgbClr val="C17BA0"/>
          </a:solidFill>
        </p:spPr>
        <p:txBody>
          <a:bodyPr vert="horz" wrap="square" lIns="0" tIns="146685" rIns="0" bIns="0" rtlCol="0">
            <a:spAutoFit/>
          </a:bodyPr>
          <a:lstStyle/>
          <a:p>
            <a:pPr marL="519430">
              <a:lnSpc>
                <a:spcPct val="100000"/>
              </a:lnSpc>
              <a:spcBef>
                <a:spcPts val="1155"/>
              </a:spcBef>
            </a:pP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Replica </a:t>
            </a:r>
            <a:r>
              <a:rPr sz="1200" b="1" spc="-1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2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54044" y="2841219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4" h="278130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56296" y="1371174"/>
            <a:ext cx="1983105" cy="487680"/>
          </a:xfrm>
          <a:prstGeom prst="rect">
            <a:avLst/>
          </a:prstGeom>
          <a:solidFill>
            <a:srgbClr val="B3A7D6"/>
          </a:solidFill>
        </p:spPr>
        <p:txBody>
          <a:bodyPr vert="horz" wrap="square" lIns="0" tIns="146685" rIns="0" bIns="0" rtlCol="0">
            <a:spAutoFit/>
          </a:bodyPr>
          <a:lstStyle/>
          <a:p>
            <a:pPr marL="487045">
              <a:lnSpc>
                <a:spcPct val="100000"/>
              </a:lnSpc>
              <a:spcBef>
                <a:spcPts val="1155"/>
              </a:spcBef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1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2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54044" y="1926828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4" h="278130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5098" y="2969368"/>
            <a:ext cx="487680" cy="1233805"/>
          </a:xfrm>
          <a:custGeom>
            <a:avLst/>
            <a:gdLst/>
            <a:ahLst/>
            <a:cxnLst/>
            <a:rect l="l" t="t" r="r" b="b"/>
            <a:pathLst>
              <a:path w="487680" h="1233804">
                <a:moveTo>
                  <a:pt x="487499" y="1233297"/>
                </a:moveTo>
                <a:lnTo>
                  <a:pt x="0" y="1233297"/>
                </a:lnTo>
                <a:lnTo>
                  <a:pt x="0" y="0"/>
                </a:lnTo>
                <a:lnTo>
                  <a:pt x="487499" y="0"/>
                </a:lnTo>
                <a:lnTo>
                  <a:pt x="487499" y="1233297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7887" y="3240784"/>
            <a:ext cx="233679" cy="690880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b="1" spc="-4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sz="1200" b="1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2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087788" y="3202018"/>
            <a:ext cx="760095" cy="768350"/>
            <a:chOff x="2087788" y="3202018"/>
            <a:chExt cx="760095" cy="768350"/>
          </a:xfrm>
        </p:grpSpPr>
        <p:sp>
          <p:nvSpPr>
            <p:cNvPr id="14" name="object 14"/>
            <p:cNvSpPr/>
            <p:nvPr/>
          </p:nvSpPr>
          <p:spPr>
            <a:xfrm>
              <a:off x="2087788" y="3202018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4" h="768350">
                  <a:moveTo>
                    <a:pt x="759605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605" y="0"/>
                  </a:lnTo>
                  <a:lnTo>
                    <a:pt x="759605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23693" y="3330518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4" h="478789">
                  <a:moveTo>
                    <a:pt x="406901" y="478199"/>
                  </a:moveTo>
                  <a:lnTo>
                    <a:pt x="79699" y="478199"/>
                  </a:lnTo>
                  <a:lnTo>
                    <a:pt x="48676" y="471936"/>
                  </a:lnTo>
                  <a:lnTo>
                    <a:pt x="23343" y="454858"/>
                  </a:lnTo>
                  <a:lnTo>
                    <a:pt x="6263" y="429525"/>
                  </a:lnTo>
                  <a:lnTo>
                    <a:pt x="0" y="398499"/>
                  </a:lnTo>
                  <a:lnTo>
                    <a:pt x="0" y="79724"/>
                  </a:lnTo>
                  <a:lnTo>
                    <a:pt x="6263" y="48694"/>
                  </a:lnTo>
                  <a:lnTo>
                    <a:pt x="23348" y="23349"/>
                  </a:lnTo>
                  <a:lnTo>
                    <a:pt x="48676" y="6266"/>
                  </a:lnTo>
                  <a:lnTo>
                    <a:pt x="79699" y="0"/>
                  </a:lnTo>
                  <a:lnTo>
                    <a:pt x="406901" y="0"/>
                  </a:lnTo>
                  <a:lnTo>
                    <a:pt x="451110" y="13394"/>
                  </a:lnTo>
                  <a:lnTo>
                    <a:pt x="480532" y="49212"/>
                  </a:lnTo>
                  <a:lnTo>
                    <a:pt x="486601" y="79724"/>
                  </a:lnTo>
                  <a:lnTo>
                    <a:pt x="486601" y="398499"/>
                  </a:lnTo>
                  <a:lnTo>
                    <a:pt x="480339" y="429525"/>
                  </a:lnTo>
                  <a:lnTo>
                    <a:pt x="463260" y="454858"/>
                  </a:lnTo>
                  <a:lnTo>
                    <a:pt x="437927" y="471936"/>
                  </a:lnTo>
                  <a:lnTo>
                    <a:pt x="406901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087788" y="3202018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 spc="-5">
                <a:solidFill>
                  <a:srgbClr val="666666"/>
                </a:solidFill>
                <a:latin typeface="Arial"/>
                <a:cs typeface="Arial"/>
              </a:rPr>
              <a:t>C1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023093" y="3199968"/>
            <a:ext cx="760095" cy="768350"/>
            <a:chOff x="3023093" y="3199968"/>
            <a:chExt cx="760095" cy="768350"/>
          </a:xfrm>
        </p:grpSpPr>
        <p:sp>
          <p:nvSpPr>
            <p:cNvPr id="18" name="object 18"/>
            <p:cNvSpPr/>
            <p:nvPr/>
          </p:nvSpPr>
          <p:spPr>
            <a:xfrm>
              <a:off x="3023093" y="3199968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5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58993" y="3328468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5" h="478789">
                  <a:moveTo>
                    <a:pt x="406899" y="478199"/>
                  </a:moveTo>
                  <a:lnTo>
                    <a:pt x="79699" y="478199"/>
                  </a:lnTo>
                  <a:lnTo>
                    <a:pt x="48684" y="471936"/>
                  </a:lnTo>
                  <a:lnTo>
                    <a:pt x="23349" y="454858"/>
                  </a:lnTo>
                  <a:lnTo>
                    <a:pt x="6265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5" y="48684"/>
                  </a:lnTo>
                  <a:lnTo>
                    <a:pt x="23349" y="23349"/>
                  </a:lnTo>
                  <a:lnTo>
                    <a:pt x="48684" y="6265"/>
                  </a:lnTo>
                  <a:lnTo>
                    <a:pt x="79699" y="0"/>
                  </a:lnTo>
                  <a:lnTo>
                    <a:pt x="406899" y="0"/>
                  </a:lnTo>
                  <a:lnTo>
                    <a:pt x="451122" y="13394"/>
                  </a:lnTo>
                  <a:lnTo>
                    <a:pt x="480530" y="49209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6" y="429525"/>
                  </a:lnTo>
                  <a:lnTo>
                    <a:pt x="463258" y="454858"/>
                  </a:lnTo>
                  <a:lnTo>
                    <a:pt x="437925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023093" y="3199968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>
                <a:solidFill>
                  <a:srgbClr val="666666"/>
                </a:solidFill>
                <a:latin typeface="Arial"/>
                <a:cs typeface="Arial"/>
              </a:rPr>
              <a:t>C2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29938" y="1371174"/>
            <a:ext cx="1983105" cy="487680"/>
          </a:xfrm>
          <a:prstGeom prst="rect">
            <a:avLst/>
          </a:prstGeom>
          <a:solidFill>
            <a:srgbClr val="B3A7D6"/>
          </a:solidFill>
        </p:spPr>
        <p:txBody>
          <a:bodyPr vert="horz" wrap="square" lIns="0" tIns="146685" rIns="0" bIns="0" rtlCol="0">
            <a:spAutoFit/>
          </a:bodyPr>
          <a:lstStyle/>
          <a:p>
            <a:pPr marL="491490">
              <a:lnSpc>
                <a:spcPct val="100000"/>
              </a:lnSpc>
              <a:spcBef>
                <a:spcPts val="1155"/>
              </a:spcBef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1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29938" y="2285572"/>
            <a:ext cx="1983105" cy="487680"/>
          </a:xfrm>
          <a:prstGeom prst="rect">
            <a:avLst/>
          </a:prstGeom>
          <a:solidFill>
            <a:srgbClr val="C17BA0"/>
          </a:solidFill>
        </p:spPr>
        <p:txBody>
          <a:bodyPr vert="horz" wrap="square" lIns="0" tIns="146685" rIns="0" bIns="0" rtlCol="0">
            <a:spAutoFit/>
          </a:bodyPr>
          <a:lstStyle/>
          <a:p>
            <a:pPr marL="524510">
              <a:lnSpc>
                <a:spcPct val="100000"/>
              </a:lnSpc>
              <a:spcBef>
                <a:spcPts val="1155"/>
              </a:spcBef>
            </a:pP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Replica </a:t>
            </a:r>
            <a:r>
              <a:rPr sz="1200" b="1" spc="-1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777813" y="3199968"/>
            <a:ext cx="760095" cy="768350"/>
            <a:chOff x="5777813" y="3199968"/>
            <a:chExt cx="760095" cy="768350"/>
          </a:xfrm>
        </p:grpSpPr>
        <p:sp>
          <p:nvSpPr>
            <p:cNvPr id="24" name="object 24"/>
            <p:cNvSpPr/>
            <p:nvPr/>
          </p:nvSpPr>
          <p:spPr>
            <a:xfrm>
              <a:off x="5777813" y="3199968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5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13713" y="3328468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5" h="478789">
                  <a:moveTo>
                    <a:pt x="406899" y="478199"/>
                  </a:moveTo>
                  <a:lnTo>
                    <a:pt x="79699" y="478199"/>
                  </a:lnTo>
                  <a:lnTo>
                    <a:pt x="48673" y="471936"/>
                  </a:lnTo>
                  <a:lnTo>
                    <a:pt x="23340" y="454858"/>
                  </a:lnTo>
                  <a:lnTo>
                    <a:pt x="6262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2" y="48684"/>
                  </a:lnTo>
                  <a:lnTo>
                    <a:pt x="23340" y="23349"/>
                  </a:lnTo>
                  <a:lnTo>
                    <a:pt x="48673" y="6265"/>
                  </a:lnTo>
                  <a:lnTo>
                    <a:pt x="79699" y="0"/>
                  </a:lnTo>
                  <a:lnTo>
                    <a:pt x="406899" y="0"/>
                  </a:lnTo>
                  <a:lnTo>
                    <a:pt x="451122" y="13394"/>
                  </a:lnTo>
                  <a:lnTo>
                    <a:pt x="480530" y="49209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6" y="429525"/>
                  </a:lnTo>
                  <a:lnTo>
                    <a:pt x="463258" y="454858"/>
                  </a:lnTo>
                  <a:lnTo>
                    <a:pt x="437925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777813" y="3199968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 spc="-5">
                <a:solidFill>
                  <a:srgbClr val="666666"/>
                </a:solidFill>
                <a:latin typeface="Arial"/>
                <a:cs typeface="Arial"/>
              </a:rPr>
              <a:t>C3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718836" y="3199968"/>
            <a:ext cx="760095" cy="768350"/>
            <a:chOff x="6718836" y="3199968"/>
            <a:chExt cx="760095" cy="768350"/>
          </a:xfrm>
        </p:grpSpPr>
        <p:sp>
          <p:nvSpPr>
            <p:cNvPr id="28" name="object 28"/>
            <p:cNvSpPr/>
            <p:nvPr/>
          </p:nvSpPr>
          <p:spPr>
            <a:xfrm>
              <a:off x="6718836" y="3199968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5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54736" y="3328468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5" h="478789">
                  <a:moveTo>
                    <a:pt x="406899" y="478199"/>
                  </a:moveTo>
                  <a:lnTo>
                    <a:pt x="79699" y="478199"/>
                  </a:lnTo>
                  <a:lnTo>
                    <a:pt x="48673" y="471936"/>
                  </a:lnTo>
                  <a:lnTo>
                    <a:pt x="23340" y="454858"/>
                  </a:lnTo>
                  <a:lnTo>
                    <a:pt x="6262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2" y="48684"/>
                  </a:lnTo>
                  <a:lnTo>
                    <a:pt x="23340" y="23349"/>
                  </a:lnTo>
                  <a:lnTo>
                    <a:pt x="48673" y="6265"/>
                  </a:lnTo>
                  <a:lnTo>
                    <a:pt x="79699" y="0"/>
                  </a:lnTo>
                  <a:lnTo>
                    <a:pt x="406899" y="0"/>
                  </a:lnTo>
                  <a:lnTo>
                    <a:pt x="451108" y="13394"/>
                  </a:lnTo>
                  <a:lnTo>
                    <a:pt x="480530" y="49209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3" y="429525"/>
                  </a:lnTo>
                  <a:lnTo>
                    <a:pt x="463249" y="454858"/>
                  </a:lnTo>
                  <a:lnTo>
                    <a:pt x="437914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718836" y="3199968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 spc="-5">
                <a:solidFill>
                  <a:srgbClr val="666666"/>
                </a:solidFill>
                <a:latin typeface="Arial"/>
                <a:cs typeface="Arial"/>
              </a:rPr>
              <a:t>C4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768440" y="2969368"/>
            <a:ext cx="487680" cy="1233805"/>
          </a:xfrm>
          <a:custGeom>
            <a:avLst/>
            <a:gdLst/>
            <a:ahLst/>
            <a:cxnLst/>
            <a:rect l="l" t="t" r="r" b="b"/>
            <a:pathLst>
              <a:path w="487679" h="1233804">
                <a:moveTo>
                  <a:pt x="487499" y="1233297"/>
                </a:moveTo>
                <a:lnTo>
                  <a:pt x="0" y="1233297"/>
                </a:lnTo>
                <a:lnTo>
                  <a:pt x="0" y="0"/>
                </a:lnTo>
                <a:lnTo>
                  <a:pt x="487499" y="0"/>
                </a:lnTo>
                <a:lnTo>
                  <a:pt x="487499" y="1233297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901233" y="3245280"/>
            <a:ext cx="233679" cy="681990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b="1" spc="-4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sz="1200" b="1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530163" y="3501992"/>
            <a:ext cx="210999" cy="163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30237" y="1933228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5" h="278130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30237" y="2847619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5" h="278130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40138" y="3504043"/>
            <a:ext cx="210999" cy="163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36963" y="3583967"/>
            <a:ext cx="6461760" cy="1007110"/>
          </a:xfrm>
          <a:custGeom>
            <a:avLst/>
            <a:gdLst/>
            <a:ahLst/>
            <a:cxnLst/>
            <a:rect l="l" t="t" r="r" b="b"/>
            <a:pathLst>
              <a:path w="6461759" h="1007110">
                <a:moveTo>
                  <a:pt x="2765929" y="383999"/>
                </a:moveTo>
                <a:lnTo>
                  <a:pt x="2765929" y="622123"/>
                </a:lnTo>
                <a:lnTo>
                  <a:pt x="3638602" y="622123"/>
                </a:lnTo>
                <a:lnTo>
                  <a:pt x="3638602" y="2099"/>
                </a:lnTo>
                <a:lnTo>
                  <a:pt x="4131526" y="2099"/>
                </a:lnTo>
              </a:path>
              <a:path w="6461759" h="1007110">
                <a:moveTo>
                  <a:pt x="4912250" y="0"/>
                </a:moveTo>
                <a:lnTo>
                  <a:pt x="4879925" y="0"/>
                </a:lnTo>
                <a:lnTo>
                  <a:pt x="4879925" y="2099"/>
                </a:lnTo>
                <a:lnTo>
                  <a:pt x="4618850" y="2099"/>
                </a:lnTo>
              </a:path>
              <a:path w="6461759" h="1007110">
                <a:moveTo>
                  <a:pt x="1222225" y="2049"/>
                </a:moveTo>
                <a:lnTo>
                  <a:pt x="1088230" y="2049"/>
                </a:lnTo>
                <a:lnTo>
                  <a:pt x="1088230" y="2649"/>
                </a:lnTo>
                <a:lnTo>
                  <a:pt x="725726" y="2649"/>
                </a:lnTo>
              </a:path>
              <a:path w="6461759" h="1007110">
                <a:moveTo>
                  <a:pt x="6461671" y="383999"/>
                </a:moveTo>
                <a:lnTo>
                  <a:pt x="6461671" y="1006847"/>
                </a:lnTo>
                <a:lnTo>
                  <a:pt x="0" y="1006847"/>
                </a:lnTo>
                <a:lnTo>
                  <a:pt x="0" y="2099"/>
                </a:lnTo>
                <a:lnTo>
                  <a:pt x="238174" y="2099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2507" y="2151950"/>
            <a:ext cx="409956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/>
              <a:t>External</a:t>
            </a:r>
            <a:r>
              <a:rPr spc="-150"/>
              <a:t> </a:t>
            </a:r>
            <a:r>
              <a:rPr spc="85"/>
              <a:t>Routing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98" y="298228"/>
            <a:ext cx="2128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0">
                <a:solidFill>
                  <a:srgbClr val="01569A"/>
                </a:solidFill>
                <a:latin typeface="Arial"/>
                <a:cs typeface="Arial"/>
              </a:rPr>
              <a:t>Ingresses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4" name="object 4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89694" y="2971369"/>
            <a:ext cx="1983105" cy="487680"/>
          </a:xfrm>
          <a:prstGeom prst="rect">
            <a:avLst/>
          </a:prstGeom>
          <a:solidFill>
            <a:srgbClr val="C17BA0"/>
          </a:solidFill>
        </p:spPr>
        <p:txBody>
          <a:bodyPr vert="horz" wrap="square" lIns="0" tIns="146685" rIns="0" bIns="0" rtlCol="0">
            <a:spAutoFit/>
          </a:bodyPr>
          <a:lstStyle/>
          <a:p>
            <a:pPr marL="596900">
              <a:lnSpc>
                <a:spcPct val="100000"/>
              </a:lnSpc>
              <a:spcBef>
                <a:spcPts val="1155"/>
              </a:spcBef>
            </a:pP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Replica</a:t>
            </a:r>
            <a:r>
              <a:rPr sz="1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87443" y="3527018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5" h="278129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89694" y="2056973"/>
            <a:ext cx="1983105" cy="487680"/>
          </a:xfrm>
          <a:prstGeom prst="rect">
            <a:avLst/>
          </a:prstGeom>
          <a:solidFill>
            <a:srgbClr val="B3A7D6"/>
          </a:solidFill>
        </p:spPr>
        <p:txBody>
          <a:bodyPr vert="horz" wrap="square" lIns="0" tIns="146685" rIns="0" bIns="0" rtlCol="0">
            <a:spAutoFit/>
          </a:bodyPr>
          <a:lstStyle/>
          <a:p>
            <a:pPr marL="564515">
              <a:lnSpc>
                <a:spcPct val="100000"/>
              </a:lnSpc>
              <a:spcBef>
                <a:spcPts val="1155"/>
              </a:spcBef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87443" y="2612619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5" h="278130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08497" y="3678117"/>
            <a:ext cx="487680" cy="1233805"/>
          </a:xfrm>
          <a:custGeom>
            <a:avLst/>
            <a:gdLst/>
            <a:ahLst/>
            <a:cxnLst/>
            <a:rect l="l" t="t" r="r" b="b"/>
            <a:pathLst>
              <a:path w="487680" h="1233804">
                <a:moveTo>
                  <a:pt x="487499" y="1233297"/>
                </a:moveTo>
                <a:lnTo>
                  <a:pt x="0" y="1233297"/>
                </a:lnTo>
                <a:lnTo>
                  <a:pt x="0" y="0"/>
                </a:lnTo>
                <a:lnTo>
                  <a:pt x="487499" y="0"/>
                </a:lnTo>
                <a:lnTo>
                  <a:pt x="487499" y="1233297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1286" y="4026729"/>
            <a:ext cx="233679" cy="53657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b="1" spc="-4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44195" y="4184466"/>
            <a:ext cx="278130" cy="182245"/>
          </a:xfrm>
          <a:custGeom>
            <a:avLst/>
            <a:gdLst/>
            <a:ahLst/>
            <a:cxnLst/>
            <a:rect l="l" t="t" r="r" b="b"/>
            <a:pathLst>
              <a:path w="278130" h="182245">
                <a:moveTo>
                  <a:pt x="186749" y="182099"/>
                </a:moveTo>
                <a:lnTo>
                  <a:pt x="186749" y="136574"/>
                </a:lnTo>
                <a:lnTo>
                  <a:pt x="0" y="136574"/>
                </a:lnTo>
                <a:lnTo>
                  <a:pt x="0" y="45524"/>
                </a:lnTo>
                <a:lnTo>
                  <a:pt x="186749" y="45524"/>
                </a:lnTo>
                <a:lnTo>
                  <a:pt x="186749" y="0"/>
                </a:lnTo>
                <a:lnTo>
                  <a:pt x="277799" y="91049"/>
                </a:lnTo>
                <a:lnTo>
                  <a:pt x="186749" y="1820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7899" y="3678117"/>
            <a:ext cx="487680" cy="1233805"/>
          </a:xfrm>
          <a:custGeom>
            <a:avLst/>
            <a:gdLst/>
            <a:ahLst/>
            <a:cxnLst/>
            <a:rect l="l" t="t" r="r" b="b"/>
            <a:pathLst>
              <a:path w="487680" h="1233804">
                <a:moveTo>
                  <a:pt x="487499" y="1233297"/>
                </a:moveTo>
                <a:lnTo>
                  <a:pt x="0" y="1233297"/>
                </a:lnTo>
                <a:lnTo>
                  <a:pt x="0" y="0"/>
                </a:lnTo>
                <a:lnTo>
                  <a:pt x="487499" y="0"/>
                </a:lnTo>
                <a:lnTo>
                  <a:pt x="487499" y="1233297"/>
                </a:lnTo>
                <a:close/>
              </a:path>
            </a:pathLst>
          </a:custGeom>
          <a:solidFill>
            <a:srgbClr val="4480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50688" y="4026424"/>
            <a:ext cx="233679" cy="537210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Ingress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05398" y="4294766"/>
            <a:ext cx="503555" cy="0"/>
          </a:xfrm>
          <a:custGeom>
            <a:avLst/>
            <a:gdLst/>
            <a:ahLst/>
            <a:cxnLst/>
            <a:rect l="l" t="t" r="r" b="b"/>
            <a:pathLst>
              <a:path w="503555">
                <a:moveTo>
                  <a:pt x="0" y="0"/>
                </a:moveTo>
                <a:lnTo>
                  <a:pt x="503098" y="0"/>
                </a:lnTo>
              </a:path>
            </a:pathLst>
          </a:custGeom>
          <a:ln w="2857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952989" y="842448"/>
            <a:ext cx="3000375" cy="403288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Times New Roman"/>
              <a:cs typeface="Times New Roman"/>
            </a:endParaRPr>
          </a:p>
          <a:p>
            <a:pPr marL="224790" marR="366395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apiVersion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extensions/v1beta1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kind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Ingress</a:t>
            </a:r>
            <a:endParaRPr sz="1050">
              <a:latin typeface="Courier New"/>
              <a:cs typeface="Courier New"/>
            </a:endParaRPr>
          </a:p>
          <a:p>
            <a:pPr marL="224790">
              <a:lnSpc>
                <a:spcPct val="100000"/>
              </a:lnSpc>
              <a:spcBef>
                <a:spcPts val="165"/>
              </a:spcBef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metadata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385445" marR="1166495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name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test-ingress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annotations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Courier New"/>
              <a:cs typeface="Courier New"/>
            </a:endParaRPr>
          </a:p>
          <a:p>
            <a:pPr marL="224790" marR="126364">
              <a:lnSpc>
                <a:spcPct val="113100"/>
              </a:lnSpc>
            </a:pP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nginx.ingress.kubernetes.io/rewri  te-target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</a:t>
            </a:r>
            <a:r>
              <a:rPr sz="1050" b="1">
                <a:solidFill>
                  <a:srgbClr val="DD1144"/>
                </a:solidFill>
                <a:latin typeface="Courier New"/>
                <a:cs typeface="Courier New"/>
              </a:rPr>
              <a:t>/</a:t>
            </a:r>
            <a:endParaRPr sz="1050">
              <a:latin typeface="Courier New"/>
              <a:cs typeface="Courier New"/>
            </a:endParaRPr>
          </a:p>
          <a:p>
            <a:pPr marL="224790">
              <a:lnSpc>
                <a:spcPct val="100000"/>
              </a:lnSpc>
              <a:spcBef>
                <a:spcPts val="165"/>
              </a:spcBef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spec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385445">
              <a:lnSpc>
                <a:spcPct val="100000"/>
              </a:lnSpc>
              <a:spcBef>
                <a:spcPts val="165"/>
              </a:spcBef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rules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384810">
              <a:lnSpc>
                <a:spcPct val="100000"/>
              </a:lnSpc>
              <a:spcBef>
                <a:spcPts val="165"/>
              </a:spcBef>
            </a:pPr>
            <a:r>
              <a:rPr sz="1050" b="1">
                <a:solidFill>
                  <a:srgbClr val="2F2F2F"/>
                </a:solidFill>
                <a:latin typeface="Courier New"/>
                <a:cs typeface="Courier New"/>
              </a:rPr>
              <a:t>-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http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705485">
              <a:lnSpc>
                <a:spcPct val="100000"/>
              </a:lnSpc>
              <a:spcBef>
                <a:spcPts val="165"/>
              </a:spcBef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paths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865505" marR="926465" indent="-160655">
              <a:lnSpc>
                <a:spcPct val="113100"/>
              </a:lnSpc>
            </a:pPr>
            <a:r>
              <a:rPr sz="1050" b="1">
                <a:solidFill>
                  <a:srgbClr val="2F2F2F"/>
                </a:solidFill>
                <a:latin typeface="Courier New"/>
                <a:cs typeface="Courier New"/>
              </a:rPr>
              <a:t>-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path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5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/testpath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 backend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1025525" marR="605790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serviceName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test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servicePort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3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80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9322" y="1097474"/>
            <a:ext cx="3830954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An</a:t>
            </a:r>
            <a:r>
              <a:rPr sz="1800" spc="-12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ingress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5">
                <a:solidFill>
                  <a:srgbClr val="666666"/>
                </a:solidFill>
                <a:latin typeface="Lato"/>
                <a:cs typeface="Lato"/>
              </a:rPr>
              <a:t>is</a:t>
            </a:r>
            <a:r>
              <a:rPr sz="1800" spc="-12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used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for</a:t>
            </a:r>
            <a:r>
              <a:rPr sz="1800" spc="-12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configuring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5">
                <a:solidFill>
                  <a:srgbClr val="666666"/>
                </a:solidFill>
                <a:latin typeface="Lato"/>
                <a:cs typeface="Lato"/>
              </a:rPr>
              <a:t>a 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load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balancer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for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5">
                <a:solidFill>
                  <a:srgbClr val="666666"/>
                </a:solidFill>
                <a:latin typeface="Lato"/>
                <a:cs typeface="Lato"/>
              </a:rPr>
              <a:t>external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routing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642094" y="3885767"/>
            <a:ext cx="760095" cy="768350"/>
            <a:chOff x="2642094" y="3885767"/>
            <a:chExt cx="760095" cy="768350"/>
          </a:xfrm>
        </p:grpSpPr>
        <p:sp>
          <p:nvSpPr>
            <p:cNvPr id="20" name="object 20"/>
            <p:cNvSpPr/>
            <p:nvPr/>
          </p:nvSpPr>
          <p:spPr>
            <a:xfrm>
              <a:off x="2642094" y="3885767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5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77994" y="4014266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5" h="478789">
                  <a:moveTo>
                    <a:pt x="406899" y="478199"/>
                  </a:moveTo>
                  <a:lnTo>
                    <a:pt x="79699" y="478199"/>
                  </a:lnTo>
                  <a:lnTo>
                    <a:pt x="48684" y="471936"/>
                  </a:lnTo>
                  <a:lnTo>
                    <a:pt x="23349" y="454858"/>
                  </a:lnTo>
                  <a:lnTo>
                    <a:pt x="6265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5" y="48684"/>
                  </a:lnTo>
                  <a:lnTo>
                    <a:pt x="23349" y="23349"/>
                  </a:lnTo>
                  <a:lnTo>
                    <a:pt x="48684" y="6265"/>
                  </a:lnTo>
                  <a:lnTo>
                    <a:pt x="79699" y="0"/>
                  </a:lnTo>
                  <a:lnTo>
                    <a:pt x="406899" y="0"/>
                  </a:lnTo>
                  <a:lnTo>
                    <a:pt x="451122" y="13394"/>
                  </a:lnTo>
                  <a:lnTo>
                    <a:pt x="480530" y="49209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6" y="429525"/>
                  </a:lnTo>
                  <a:lnTo>
                    <a:pt x="463258" y="454858"/>
                  </a:lnTo>
                  <a:lnTo>
                    <a:pt x="437925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642094" y="3885767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 spc="-5">
                <a:solidFill>
                  <a:srgbClr val="666666"/>
                </a:solidFill>
                <a:latin typeface="Arial"/>
                <a:cs typeface="Arial"/>
              </a:rPr>
              <a:t>C1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556492" y="3885767"/>
            <a:ext cx="760095" cy="768350"/>
            <a:chOff x="3556492" y="3885767"/>
            <a:chExt cx="760095" cy="768350"/>
          </a:xfrm>
        </p:grpSpPr>
        <p:sp>
          <p:nvSpPr>
            <p:cNvPr id="24" name="object 24"/>
            <p:cNvSpPr/>
            <p:nvPr/>
          </p:nvSpPr>
          <p:spPr>
            <a:xfrm>
              <a:off x="3556492" y="3885767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5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92392" y="4014266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5" h="478789">
                  <a:moveTo>
                    <a:pt x="406899" y="478199"/>
                  </a:moveTo>
                  <a:lnTo>
                    <a:pt x="79699" y="478199"/>
                  </a:lnTo>
                  <a:lnTo>
                    <a:pt x="48684" y="471936"/>
                  </a:lnTo>
                  <a:lnTo>
                    <a:pt x="23349" y="454858"/>
                  </a:lnTo>
                  <a:lnTo>
                    <a:pt x="6265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5" y="48684"/>
                  </a:lnTo>
                  <a:lnTo>
                    <a:pt x="23349" y="23349"/>
                  </a:lnTo>
                  <a:lnTo>
                    <a:pt x="48684" y="6265"/>
                  </a:lnTo>
                  <a:lnTo>
                    <a:pt x="79699" y="0"/>
                  </a:lnTo>
                  <a:lnTo>
                    <a:pt x="406899" y="0"/>
                  </a:lnTo>
                  <a:lnTo>
                    <a:pt x="451122" y="13394"/>
                  </a:lnTo>
                  <a:lnTo>
                    <a:pt x="480530" y="49209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6" y="429525"/>
                  </a:lnTo>
                  <a:lnTo>
                    <a:pt x="463258" y="454858"/>
                  </a:lnTo>
                  <a:lnTo>
                    <a:pt x="437925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556492" y="3885767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>
                <a:solidFill>
                  <a:srgbClr val="666666"/>
                </a:solidFill>
                <a:latin typeface="Arial"/>
                <a:cs typeface="Arial"/>
              </a:rPr>
              <a:t>C2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98" y="298228"/>
            <a:ext cx="2128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0">
                <a:solidFill>
                  <a:srgbClr val="01569A"/>
                </a:solidFill>
                <a:latin typeface="Arial"/>
                <a:cs typeface="Arial"/>
              </a:rPr>
              <a:t>Ingresses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4" name="object 4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89694" y="2971369"/>
            <a:ext cx="1983105" cy="487680"/>
          </a:xfrm>
          <a:prstGeom prst="rect">
            <a:avLst/>
          </a:prstGeom>
          <a:solidFill>
            <a:srgbClr val="C17BA0"/>
          </a:solidFill>
        </p:spPr>
        <p:txBody>
          <a:bodyPr vert="horz" wrap="square" lIns="0" tIns="146685" rIns="0" bIns="0" rtlCol="0">
            <a:spAutoFit/>
          </a:bodyPr>
          <a:lstStyle/>
          <a:p>
            <a:pPr marL="596900">
              <a:lnSpc>
                <a:spcPct val="100000"/>
              </a:lnSpc>
              <a:spcBef>
                <a:spcPts val="1155"/>
              </a:spcBef>
            </a:pP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Replica</a:t>
            </a:r>
            <a:r>
              <a:rPr sz="1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87443" y="3527018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5" h="278129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89694" y="2056973"/>
            <a:ext cx="1983105" cy="487680"/>
          </a:xfrm>
          <a:prstGeom prst="rect">
            <a:avLst/>
          </a:prstGeom>
          <a:solidFill>
            <a:srgbClr val="B3A7D6"/>
          </a:solidFill>
        </p:spPr>
        <p:txBody>
          <a:bodyPr vert="horz" wrap="square" lIns="0" tIns="146685" rIns="0" bIns="0" rtlCol="0">
            <a:spAutoFit/>
          </a:bodyPr>
          <a:lstStyle/>
          <a:p>
            <a:pPr marL="564515">
              <a:lnSpc>
                <a:spcPct val="100000"/>
              </a:lnSpc>
              <a:spcBef>
                <a:spcPts val="1155"/>
              </a:spcBef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87443" y="2612619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5" h="278130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08497" y="3678117"/>
            <a:ext cx="487680" cy="1233805"/>
          </a:xfrm>
          <a:custGeom>
            <a:avLst/>
            <a:gdLst/>
            <a:ahLst/>
            <a:cxnLst/>
            <a:rect l="l" t="t" r="r" b="b"/>
            <a:pathLst>
              <a:path w="487680" h="1233804">
                <a:moveTo>
                  <a:pt x="487499" y="1233297"/>
                </a:moveTo>
                <a:lnTo>
                  <a:pt x="0" y="1233297"/>
                </a:lnTo>
                <a:lnTo>
                  <a:pt x="0" y="0"/>
                </a:lnTo>
                <a:lnTo>
                  <a:pt x="487499" y="0"/>
                </a:lnTo>
                <a:lnTo>
                  <a:pt x="487499" y="1233297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1286" y="4026729"/>
            <a:ext cx="233679" cy="53657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b="1" spc="-4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44195" y="4184466"/>
            <a:ext cx="278130" cy="182245"/>
          </a:xfrm>
          <a:custGeom>
            <a:avLst/>
            <a:gdLst/>
            <a:ahLst/>
            <a:cxnLst/>
            <a:rect l="l" t="t" r="r" b="b"/>
            <a:pathLst>
              <a:path w="278130" h="182245">
                <a:moveTo>
                  <a:pt x="186749" y="182099"/>
                </a:moveTo>
                <a:lnTo>
                  <a:pt x="186749" y="136574"/>
                </a:lnTo>
                <a:lnTo>
                  <a:pt x="0" y="136574"/>
                </a:lnTo>
                <a:lnTo>
                  <a:pt x="0" y="45524"/>
                </a:lnTo>
                <a:lnTo>
                  <a:pt x="186749" y="45524"/>
                </a:lnTo>
                <a:lnTo>
                  <a:pt x="186749" y="0"/>
                </a:lnTo>
                <a:lnTo>
                  <a:pt x="277799" y="91049"/>
                </a:lnTo>
                <a:lnTo>
                  <a:pt x="186749" y="1820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7899" y="3678117"/>
            <a:ext cx="487680" cy="1233805"/>
          </a:xfrm>
          <a:custGeom>
            <a:avLst/>
            <a:gdLst/>
            <a:ahLst/>
            <a:cxnLst/>
            <a:rect l="l" t="t" r="r" b="b"/>
            <a:pathLst>
              <a:path w="487680" h="1233804">
                <a:moveTo>
                  <a:pt x="487499" y="1233297"/>
                </a:moveTo>
                <a:lnTo>
                  <a:pt x="0" y="1233297"/>
                </a:lnTo>
                <a:lnTo>
                  <a:pt x="0" y="0"/>
                </a:lnTo>
                <a:lnTo>
                  <a:pt x="487499" y="0"/>
                </a:lnTo>
                <a:lnTo>
                  <a:pt x="487499" y="1233297"/>
                </a:lnTo>
                <a:close/>
              </a:path>
            </a:pathLst>
          </a:custGeom>
          <a:solidFill>
            <a:srgbClr val="4480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50688" y="4026424"/>
            <a:ext cx="233679" cy="537210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Ingress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05398" y="4294766"/>
            <a:ext cx="503555" cy="0"/>
          </a:xfrm>
          <a:custGeom>
            <a:avLst/>
            <a:gdLst/>
            <a:ahLst/>
            <a:cxnLst/>
            <a:rect l="l" t="t" r="r" b="b"/>
            <a:pathLst>
              <a:path w="503555">
                <a:moveTo>
                  <a:pt x="0" y="0"/>
                </a:moveTo>
                <a:lnTo>
                  <a:pt x="503098" y="0"/>
                </a:lnTo>
              </a:path>
            </a:pathLst>
          </a:custGeom>
          <a:ln w="2857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7899" y="1925528"/>
            <a:ext cx="487680" cy="1233805"/>
          </a:xfrm>
          <a:custGeom>
            <a:avLst/>
            <a:gdLst/>
            <a:ahLst/>
            <a:cxnLst/>
            <a:rect l="l" t="t" r="r" b="b"/>
            <a:pathLst>
              <a:path w="487680" h="1233805">
                <a:moveTo>
                  <a:pt x="487499" y="1233290"/>
                </a:moveTo>
                <a:lnTo>
                  <a:pt x="0" y="1233290"/>
                </a:lnTo>
                <a:lnTo>
                  <a:pt x="0" y="0"/>
                </a:lnTo>
                <a:lnTo>
                  <a:pt x="487499" y="0"/>
                </a:lnTo>
                <a:lnTo>
                  <a:pt x="487499" y="123329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60201" y="2179949"/>
            <a:ext cx="414655" cy="724535"/>
          </a:xfrm>
          <a:prstGeom prst="rect">
            <a:avLst/>
          </a:prstGeom>
        </p:spPr>
        <p:txBody>
          <a:bodyPr vert="vert270" wrap="square" lIns="0" tIns="21590" rIns="0" bIns="0" rtlCol="0">
            <a:spAutoFit/>
          </a:bodyPr>
          <a:lstStyle/>
          <a:p>
            <a:pPr marL="12700" marR="5080" indent="93345">
              <a:lnSpc>
                <a:spcPts val="1430"/>
              </a:lnSpc>
              <a:spcBef>
                <a:spcPts val="170"/>
              </a:spcBef>
            </a:pP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Ingress  </a:t>
            </a: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Controller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0598" y="3249218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5" h="278129">
                <a:moveTo>
                  <a:pt x="136574" y="277799"/>
                </a:moveTo>
                <a:lnTo>
                  <a:pt x="45524" y="277799"/>
                </a:lnTo>
                <a:lnTo>
                  <a:pt x="45524" y="91049"/>
                </a:lnTo>
                <a:lnTo>
                  <a:pt x="0" y="91049"/>
                </a:lnTo>
                <a:lnTo>
                  <a:pt x="91049" y="0"/>
                </a:lnTo>
                <a:lnTo>
                  <a:pt x="182099" y="91049"/>
                </a:lnTo>
                <a:lnTo>
                  <a:pt x="136574" y="91049"/>
                </a:lnTo>
                <a:lnTo>
                  <a:pt x="136574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952989" y="842448"/>
            <a:ext cx="3000375" cy="403288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Times New Roman"/>
              <a:cs typeface="Times New Roman"/>
            </a:endParaRPr>
          </a:p>
          <a:p>
            <a:pPr marL="224790" marR="366395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apiVersion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extensions/v1beta1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kind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Ingress</a:t>
            </a:r>
            <a:endParaRPr sz="1050">
              <a:latin typeface="Courier New"/>
              <a:cs typeface="Courier New"/>
            </a:endParaRPr>
          </a:p>
          <a:p>
            <a:pPr marL="224790">
              <a:lnSpc>
                <a:spcPct val="100000"/>
              </a:lnSpc>
              <a:spcBef>
                <a:spcPts val="165"/>
              </a:spcBef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metadata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385445" marR="1166495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name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test-ingress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annotations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Courier New"/>
              <a:cs typeface="Courier New"/>
            </a:endParaRPr>
          </a:p>
          <a:p>
            <a:pPr marL="224790" marR="126364">
              <a:lnSpc>
                <a:spcPct val="113100"/>
              </a:lnSpc>
            </a:pP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nginx.ingress.kubernetes.io/rewri  te-target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</a:t>
            </a:r>
            <a:r>
              <a:rPr sz="1050" b="1">
                <a:solidFill>
                  <a:srgbClr val="DD1144"/>
                </a:solidFill>
                <a:latin typeface="Courier New"/>
                <a:cs typeface="Courier New"/>
              </a:rPr>
              <a:t>/</a:t>
            </a:r>
            <a:endParaRPr sz="1050">
              <a:latin typeface="Courier New"/>
              <a:cs typeface="Courier New"/>
            </a:endParaRPr>
          </a:p>
          <a:p>
            <a:pPr marL="224790">
              <a:lnSpc>
                <a:spcPct val="100000"/>
              </a:lnSpc>
              <a:spcBef>
                <a:spcPts val="165"/>
              </a:spcBef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spec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385445">
              <a:lnSpc>
                <a:spcPct val="100000"/>
              </a:lnSpc>
              <a:spcBef>
                <a:spcPts val="165"/>
              </a:spcBef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rules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384810">
              <a:lnSpc>
                <a:spcPct val="100000"/>
              </a:lnSpc>
              <a:spcBef>
                <a:spcPts val="165"/>
              </a:spcBef>
            </a:pPr>
            <a:r>
              <a:rPr sz="1050" b="1">
                <a:solidFill>
                  <a:srgbClr val="2F2F2F"/>
                </a:solidFill>
                <a:latin typeface="Courier New"/>
                <a:cs typeface="Courier New"/>
              </a:rPr>
              <a:t>-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http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705485">
              <a:lnSpc>
                <a:spcPct val="100000"/>
              </a:lnSpc>
              <a:spcBef>
                <a:spcPts val="165"/>
              </a:spcBef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paths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865505" marR="926465" indent="-160655">
              <a:lnSpc>
                <a:spcPct val="113100"/>
              </a:lnSpc>
            </a:pPr>
            <a:r>
              <a:rPr sz="1050" b="1">
                <a:solidFill>
                  <a:srgbClr val="2F2F2F"/>
                </a:solidFill>
                <a:latin typeface="Courier New"/>
                <a:cs typeface="Courier New"/>
              </a:rPr>
              <a:t>-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path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5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/testpath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 backend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1025525" marR="605790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serviceName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test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servicePort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3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80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9322" y="1097474"/>
            <a:ext cx="3830954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An</a:t>
            </a:r>
            <a:r>
              <a:rPr sz="1800" spc="-12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ingress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5">
                <a:solidFill>
                  <a:srgbClr val="666666"/>
                </a:solidFill>
                <a:latin typeface="Lato"/>
                <a:cs typeface="Lato"/>
              </a:rPr>
              <a:t>is</a:t>
            </a:r>
            <a:r>
              <a:rPr sz="1800" spc="-12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used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for</a:t>
            </a:r>
            <a:r>
              <a:rPr sz="1800" spc="-12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configuring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5">
                <a:solidFill>
                  <a:srgbClr val="666666"/>
                </a:solidFill>
                <a:latin typeface="Lato"/>
                <a:cs typeface="Lato"/>
              </a:rPr>
              <a:t>a 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load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balancer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for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5">
                <a:solidFill>
                  <a:srgbClr val="666666"/>
                </a:solidFill>
                <a:latin typeface="Lato"/>
                <a:cs typeface="Lato"/>
              </a:rPr>
              <a:t>external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routing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642094" y="3885767"/>
            <a:ext cx="760095" cy="768350"/>
            <a:chOff x="2642094" y="3885767"/>
            <a:chExt cx="760095" cy="768350"/>
          </a:xfrm>
        </p:grpSpPr>
        <p:sp>
          <p:nvSpPr>
            <p:cNvPr id="23" name="object 23"/>
            <p:cNvSpPr/>
            <p:nvPr/>
          </p:nvSpPr>
          <p:spPr>
            <a:xfrm>
              <a:off x="2642094" y="3885767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5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777994" y="4014266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5" h="478789">
                  <a:moveTo>
                    <a:pt x="406899" y="478199"/>
                  </a:moveTo>
                  <a:lnTo>
                    <a:pt x="79699" y="478199"/>
                  </a:lnTo>
                  <a:lnTo>
                    <a:pt x="48684" y="471936"/>
                  </a:lnTo>
                  <a:lnTo>
                    <a:pt x="23349" y="454858"/>
                  </a:lnTo>
                  <a:lnTo>
                    <a:pt x="6265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5" y="48684"/>
                  </a:lnTo>
                  <a:lnTo>
                    <a:pt x="23349" y="23349"/>
                  </a:lnTo>
                  <a:lnTo>
                    <a:pt x="48684" y="6265"/>
                  </a:lnTo>
                  <a:lnTo>
                    <a:pt x="79699" y="0"/>
                  </a:lnTo>
                  <a:lnTo>
                    <a:pt x="406899" y="0"/>
                  </a:lnTo>
                  <a:lnTo>
                    <a:pt x="451122" y="13394"/>
                  </a:lnTo>
                  <a:lnTo>
                    <a:pt x="480530" y="49209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6" y="429525"/>
                  </a:lnTo>
                  <a:lnTo>
                    <a:pt x="463258" y="454858"/>
                  </a:lnTo>
                  <a:lnTo>
                    <a:pt x="437925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642094" y="3885767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 spc="-5">
                <a:solidFill>
                  <a:srgbClr val="666666"/>
                </a:solidFill>
                <a:latin typeface="Arial"/>
                <a:cs typeface="Arial"/>
              </a:rPr>
              <a:t>C1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556492" y="3885767"/>
            <a:ext cx="760095" cy="768350"/>
            <a:chOff x="3556492" y="3885767"/>
            <a:chExt cx="760095" cy="768350"/>
          </a:xfrm>
        </p:grpSpPr>
        <p:sp>
          <p:nvSpPr>
            <p:cNvPr id="27" name="object 27"/>
            <p:cNvSpPr/>
            <p:nvPr/>
          </p:nvSpPr>
          <p:spPr>
            <a:xfrm>
              <a:off x="3556492" y="3885767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5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692392" y="4014266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5" h="478789">
                  <a:moveTo>
                    <a:pt x="406899" y="478199"/>
                  </a:moveTo>
                  <a:lnTo>
                    <a:pt x="79699" y="478199"/>
                  </a:lnTo>
                  <a:lnTo>
                    <a:pt x="48684" y="471936"/>
                  </a:lnTo>
                  <a:lnTo>
                    <a:pt x="23349" y="454858"/>
                  </a:lnTo>
                  <a:lnTo>
                    <a:pt x="6265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5" y="48684"/>
                  </a:lnTo>
                  <a:lnTo>
                    <a:pt x="23349" y="23349"/>
                  </a:lnTo>
                  <a:lnTo>
                    <a:pt x="48684" y="6265"/>
                  </a:lnTo>
                  <a:lnTo>
                    <a:pt x="79699" y="0"/>
                  </a:lnTo>
                  <a:lnTo>
                    <a:pt x="406899" y="0"/>
                  </a:lnTo>
                  <a:lnTo>
                    <a:pt x="451122" y="13394"/>
                  </a:lnTo>
                  <a:lnTo>
                    <a:pt x="480530" y="49209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6" y="429525"/>
                  </a:lnTo>
                  <a:lnTo>
                    <a:pt x="463258" y="454858"/>
                  </a:lnTo>
                  <a:lnTo>
                    <a:pt x="437925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556492" y="3885767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>
                <a:solidFill>
                  <a:srgbClr val="666666"/>
                </a:solidFill>
                <a:latin typeface="Arial"/>
                <a:cs typeface="Arial"/>
              </a:rPr>
              <a:t>C2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98" y="298228"/>
            <a:ext cx="2128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0">
                <a:solidFill>
                  <a:srgbClr val="01569A"/>
                </a:solidFill>
                <a:latin typeface="Arial"/>
                <a:cs typeface="Arial"/>
              </a:rPr>
              <a:t>Ingresses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4" name="object 4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89694" y="2971369"/>
            <a:ext cx="1983105" cy="487680"/>
          </a:xfrm>
          <a:prstGeom prst="rect">
            <a:avLst/>
          </a:prstGeom>
          <a:solidFill>
            <a:srgbClr val="C17BA0"/>
          </a:solidFill>
        </p:spPr>
        <p:txBody>
          <a:bodyPr vert="horz" wrap="square" lIns="0" tIns="146685" rIns="0" bIns="0" rtlCol="0">
            <a:spAutoFit/>
          </a:bodyPr>
          <a:lstStyle/>
          <a:p>
            <a:pPr marL="596900">
              <a:lnSpc>
                <a:spcPct val="100000"/>
              </a:lnSpc>
              <a:spcBef>
                <a:spcPts val="1155"/>
              </a:spcBef>
            </a:pP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Replica</a:t>
            </a:r>
            <a:r>
              <a:rPr sz="1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87443" y="3527018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5" h="278129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89694" y="2056973"/>
            <a:ext cx="1983105" cy="487680"/>
          </a:xfrm>
          <a:prstGeom prst="rect">
            <a:avLst/>
          </a:prstGeom>
          <a:solidFill>
            <a:srgbClr val="B3A7D6"/>
          </a:solidFill>
        </p:spPr>
        <p:txBody>
          <a:bodyPr vert="horz" wrap="square" lIns="0" tIns="146685" rIns="0" bIns="0" rtlCol="0">
            <a:spAutoFit/>
          </a:bodyPr>
          <a:lstStyle/>
          <a:p>
            <a:pPr marL="564515">
              <a:lnSpc>
                <a:spcPct val="100000"/>
              </a:lnSpc>
              <a:spcBef>
                <a:spcPts val="1155"/>
              </a:spcBef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87443" y="2612619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5" h="278130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08497" y="3678117"/>
            <a:ext cx="487680" cy="1233805"/>
          </a:xfrm>
          <a:custGeom>
            <a:avLst/>
            <a:gdLst/>
            <a:ahLst/>
            <a:cxnLst/>
            <a:rect l="l" t="t" r="r" b="b"/>
            <a:pathLst>
              <a:path w="487680" h="1233804">
                <a:moveTo>
                  <a:pt x="487499" y="1233297"/>
                </a:moveTo>
                <a:lnTo>
                  <a:pt x="0" y="1233297"/>
                </a:lnTo>
                <a:lnTo>
                  <a:pt x="0" y="0"/>
                </a:lnTo>
                <a:lnTo>
                  <a:pt x="487499" y="0"/>
                </a:lnTo>
                <a:lnTo>
                  <a:pt x="487499" y="1233297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1286" y="4026729"/>
            <a:ext cx="233679" cy="53657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b="1" spc="-4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44195" y="4184466"/>
            <a:ext cx="278130" cy="182245"/>
          </a:xfrm>
          <a:custGeom>
            <a:avLst/>
            <a:gdLst/>
            <a:ahLst/>
            <a:cxnLst/>
            <a:rect l="l" t="t" r="r" b="b"/>
            <a:pathLst>
              <a:path w="278130" h="182245">
                <a:moveTo>
                  <a:pt x="186749" y="182099"/>
                </a:moveTo>
                <a:lnTo>
                  <a:pt x="186749" y="136574"/>
                </a:lnTo>
                <a:lnTo>
                  <a:pt x="0" y="136574"/>
                </a:lnTo>
                <a:lnTo>
                  <a:pt x="0" y="45524"/>
                </a:lnTo>
                <a:lnTo>
                  <a:pt x="186749" y="45524"/>
                </a:lnTo>
                <a:lnTo>
                  <a:pt x="186749" y="0"/>
                </a:lnTo>
                <a:lnTo>
                  <a:pt x="277799" y="91049"/>
                </a:lnTo>
                <a:lnTo>
                  <a:pt x="186749" y="1820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7899" y="3678117"/>
            <a:ext cx="487680" cy="1233805"/>
          </a:xfrm>
          <a:custGeom>
            <a:avLst/>
            <a:gdLst/>
            <a:ahLst/>
            <a:cxnLst/>
            <a:rect l="l" t="t" r="r" b="b"/>
            <a:pathLst>
              <a:path w="487680" h="1233804">
                <a:moveTo>
                  <a:pt x="487499" y="1233297"/>
                </a:moveTo>
                <a:lnTo>
                  <a:pt x="0" y="1233297"/>
                </a:lnTo>
                <a:lnTo>
                  <a:pt x="0" y="0"/>
                </a:lnTo>
                <a:lnTo>
                  <a:pt x="487499" y="0"/>
                </a:lnTo>
                <a:lnTo>
                  <a:pt x="487499" y="1233297"/>
                </a:lnTo>
                <a:close/>
              </a:path>
            </a:pathLst>
          </a:custGeom>
          <a:solidFill>
            <a:srgbClr val="4480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50688" y="4026424"/>
            <a:ext cx="233679" cy="537210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Ingress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17899" y="1925528"/>
            <a:ext cx="1005205" cy="2383790"/>
            <a:chOff x="417899" y="1925528"/>
            <a:chExt cx="1005205" cy="2383790"/>
          </a:xfrm>
        </p:grpSpPr>
        <p:sp>
          <p:nvSpPr>
            <p:cNvPr id="17" name="object 17"/>
            <p:cNvSpPr/>
            <p:nvPr/>
          </p:nvSpPr>
          <p:spPr>
            <a:xfrm>
              <a:off x="905398" y="4294766"/>
              <a:ext cx="503555" cy="0"/>
            </a:xfrm>
            <a:custGeom>
              <a:avLst/>
              <a:gdLst/>
              <a:ahLst/>
              <a:cxnLst/>
              <a:rect l="l" t="t" r="r" b="b"/>
              <a:pathLst>
                <a:path w="503555">
                  <a:moveTo>
                    <a:pt x="0" y="0"/>
                  </a:moveTo>
                  <a:lnTo>
                    <a:pt x="503098" y="0"/>
                  </a:lnTo>
                </a:path>
              </a:pathLst>
            </a:custGeom>
            <a:ln w="2857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7899" y="1925528"/>
              <a:ext cx="487680" cy="1233805"/>
            </a:xfrm>
            <a:custGeom>
              <a:avLst/>
              <a:gdLst/>
              <a:ahLst/>
              <a:cxnLst/>
              <a:rect l="l" t="t" r="r" b="b"/>
              <a:pathLst>
                <a:path w="487680" h="1233805">
                  <a:moveTo>
                    <a:pt x="487499" y="1233290"/>
                  </a:moveTo>
                  <a:lnTo>
                    <a:pt x="0" y="1233290"/>
                  </a:lnTo>
                  <a:lnTo>
                    <a:pt x="0" y="0"/>
                  </a:lnTo>
                  <a:lnTo>
                    <a:pt x="487499" y="0"/>
                  </a:lnTo>
                  <a:lnTo>
                    <a:pt x="487499" y="123329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60201" y="2179949"/>
            <a:ext cx="414655" cy="724535"/>
          </a:xfrm>
          <a:prstGeom prst="rect">
            <a:avLst/>
          </a:prstGeom>
        </p:spPr>
        <p:txBody>
          <a:bodyPr vert="vert270" wrap="square" lIns="0" tIns="21590" rIns="0" bIns="0" rtlCol="0">
            <a:spAutoFit/>
          </a:bodyPr>
          <a:lstStyle/>
          <a:p>
            <a:pPr marL="12700" marR="5080" indent="93345">
              <a:lnSpc>
                <a:spcPts val="1430"/>
              </a:lnSpc>
              <a:spcBef>
                <a:spcPts val="170"/>
              </a:spcBef>
            </a:pP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Ingress  </a:t>
            </a: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Controller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08497" y="1925528"/>
            <a:ext cx="487680" cy="1233805"/>
          </a:xfrm>
          <a:custGeom>
            <a:avLst/>
            <a:gdLst/>
            <a:ahLst/>
            <a:cxnLst/>
            <a:rect l="l" t="t" r="r" b="b"/>
            <a:pathLst>
              <a:path w="487680" h="1233805">
                <a:moveTo>
                  <a:pt x="487499" y="1233290"/>
                </a:moveTo>
                <a:lnTo>
                  <a:pt x="0" y="1233290"/>
                </a:lnTo>
                <a:lnTo>
                  <a:pt x="0" y="0"/>
                </a:lnTo>
                <a:lnTo>
                  <a:pt x="487499" y="0"/>
                </a:lnTo>
                <a:lnTo>
                  <a:pt x="487499" y="123329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541286" y="2030674"/>
            <a:ext cx="233679" cy="1023619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b="1" spc="-40">
                <a:solidFill>
                  <a:srgbClr val="FFFFFF"/>
                </a:solidFill>
                <a:latin typeface="Arial"/>
                <a:cs typeface="Arial"/>
              </a:rPr>
              <a:t>Load</a:t>
            </a:r>
            <a:r>
              <a:rPr sz="1200" b="1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Balancer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0598" y="3249218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5" h="278129">
                <a:moveTo>
                  <a:pt x="136574" y="277799"/>
                </a:moveTo>
                <a:lnTo>
                  <a:pt x="45524" y="277799"/>
                </a:lnTo>
                <a:lnTo>
                  <a:pt x="45524" y="91049"/>
                </a:lnTo>
                <a:lnTo>
                  <a:pt x="0" y="91049"/>
                </a:lnTo>
                <a:lnTo>
                  <a:pt x="91049" y="0"/>
                </a:lnTo>
                <a:lnTo>
                  <a:pt x="182099" y="91049"/>
                </a:lnTo>
                <a:lnTo>
                  <a:pt x="136574" y="91049"/>
                </a:lnTo>
                <a:lnTo>
                  <a:pt x="136574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905398" y="2527882"/>
            <a:ext cx="1569720" cy="1356995"/>
            <a:chOff x="905398" y="2527882"/>
            <a:chExt cx="1569720" cy="1356995"/>
          </a:xfrm>
        </p:grpSpPr>
        <p:sp>
          <p:nvSpPr>
            <p:cNvPr id="24" name="object 24"/>
            <p:cNvSpPr/>
            <p:nvPr/>
          </p:nvSpPr>
          <p:spPr>
            <a:xfrm>
              <a:off x="1652246" y="3158818"/>
              <a:ext cx="0" cy="421640"/>
            </a:xfrm>
            <a:custGeom>
              <a:avLst/>
              <a:gdLst/>
              <a:ahLst/>
              <a:cxnLst/>
              <a:rect l="l" t="t" r="r" b="b"/>
              <a:pathLst>
                <a:path h="421639">
                  <a:moveTo>
                    <a:pt x="0" y="0"/>
                  </a:moveTo>
                  <a:lnTo>
                    <a:pt x="0" y="421374"/>
                  </a:lnTo>
                </a:path>
              </a:pathLst>
            </a:custGeom>
            <a:ln w="2857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05824" y="3533780"/>
              <a:ext cx="92844" cy="1168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52246" y="3158818"/>
              <a:ext cx="766445" cy="675005"/>
            </a:xfrm>
            <a:custGeom>
              <a:avLst/>
              <a:gdLst/>
              <a:ahLst/>
              <a:cxnLst/>
              <a:rect l="l" t="t" r="r" b="b"/>
              <a:pathLst>
                <a:path w="766444" h="675004">
                  <a:moveTo>
                    <a:pt x="0" y="0"/>
                  </a:moveTo>
                  <a:lnTo>
                    <a:pt x="766193" y="674498"/>
                  </a:lnTo>
                </a:path>
              </a:pathLst>
            </a:custGeom>
            <a:ln w="2857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358797" y="3773679"/>
              <a:ext cx="116079" cy="1110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05398" y="2542169"/>
              <a:ext cx="503555" cy="0"/>
            </a:xfrm>
            <a:custGeom>
              <a:avLst/>
              <a:gdLst/>
              <a:ahLst/>
              <a:cxnLst/>
              <a:rect l="l" t="t" r="r" b="b"/>
              <a:pathLst>
                <a:path w="503555">
                  <a:moveTo>
                    <a:pt x="0" y="0"/>
                  </a:moveTo>
                  <a:lnTo>
                    <a:pt x="503098" y="0"/>
                  </a:lnTo>
                </a:path>
              </a:pathLst>
            </a:custGeom>
            <a:ln w="2857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952989" y="842448"/>
            <a:ext cx="3000375" cy="403288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Times New Roman"/>
              <a:cs typeface="Times New Roman"/>
            </a:endParaRPr>
          </a:p>
          <a:p>
            <a:pPr marL="224790" marR="366395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apiVersion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extensions/v1beta1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kind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Ingress</a:t>
            </a:r>
            <a:endParaRPr sz="1050">
              <a:latin typeface="Courier New"/>
              <a:cs typeface="Courier New"/>
            </a:endParaRPr>
          </a:p>
          <a:p>
            <a:pPr marL="224790">
              <a:lnSpc>
                <a:spcPct val="100000"/>
              </a:lnSpc>
              <a:spcBef>
                <a:spcPts val="165"/>
              </a:spcBef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metadata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385445" marR="1166495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name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test-ingress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annotations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Courier New"/>
              <a:cs typeface="Courier New"/>
            </a:endParaRPr>
          </a:p>
          <a:p>
            <a:pPr marL="224790" marR="126364">
              <a:lnSpc>
                <a:spcPct val="113100"/>
              </a:lnSpc>
            </a:pP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nginx.ingress.kubernetes.io/rewri  te-target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</a:t>
            </a:r>
            <a:r>
              <a:rPr sz="1050" b="1">
                <a:solidFill>
                  <a:srgbClr val="DD1144"/>
                </a:solidFill>
                <a:latin typeface="Courier New"/>
                <a:cs typeface="Courier New"/>
              </a:rPr>
              <a:t>/</a:t>
            </a:r>
            <a:endParaRPr sz="1050">
              <a:latin typeface="Courier New"/>
              <a:cs typeface="Courier New"/>
            </a:endParaRPr>
          </a:p>
          <a:p>
            <a:pPr marL="224790">
              <a:lnSpc>
                <a:spcPct val="100000"/>
              </a:lnSpc>
              <a:spcBef>
                <a:spcPts val="165"/>
              </a:spcBef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spec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385445">
              <a:lnSpc>
                <a:spcPct val="100000"/>
              </a:lnSpc>
              <a:spcBef>
                <a:spcPts val="165"/>
              </a:spcBef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rules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384810">
              <a:lnSpc>
                <a:spcPct val="100000"/>
              </a:lnSpc>
              <a:spcBef>
                <a:spcPts val="165"/>
              </a:spcBef>
            </a:pPr>
            <a:r>
              <a:rPr sz="1050" b="1">
                <a:solidFill>
                  <a:srgbClr val="2F2F2F"/>
                </a:solidFill>
                <a:latin typeface="Courier New"/>
                <a:cs typeface="Courier New"/>
              </a:rPr>
              <a:t>-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http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705485">
              <a:lnSpc>
                <a:spcPct val="100000"/>
              </a:lnSpc>
              <a:spcBef>
                <a:spcPts val="165"/>
              </a:spcBef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paths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865505" marR="926465" indent="-160655">
              <a:lnSpc>
                <a:spcPct val="113100"/>
              </a:lnSpc>
            </a:pPr>
            <a:r>
              <a:rPr sz="1050" b="1">
                <a:solidFill>
                  <a:srgbClr val="2F2F2F"/>
                </a:solidFill>
                <a:latin typeface="Courier New"/>
                <a:cs typeface="Courier New"/>
              </a:rPr>
              <a:t>-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path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5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/testpath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 backend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1025525" marR="605790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serviceName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test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servicePort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3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80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9322" y="1097474"/>
            <a:ext cx="3830954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An</a:t>
            </a:r>
            <a:r>
              <a:rPr sz="1800" spc="-12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ingress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5">
                <a:solidFill>
                  <a:srgbClr val="666666"/>
                </a:solidFill>
                <a:latin typeface="Lato"/>
                <a:cs typeface="Lato"/>
              </a:rPr>
              <a:t>is</a:t>
            </a:r>
            <a:r>
              <a:rPr sz="1800" spc="-12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used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for</a:t>
            </a:r>
            <a:r>
              <a:rPr sz="1800" spc="-12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configuring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5">
                <a:solidFill>
                  <a:srgbClr val="666666"/>
                </a:solidFill>
                <a:latin typeface="Lato"/>
                <a:cs typeface="Lato"/>
              </a:rPr>
              <a:t>a 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load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balancer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for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5">
                <a:solidFill>
                  <a:srgbClr val="666666"/>
                </a:solidFill>
                <a:latin typeface="Lato"/>
                <a:cs typeface="Lato"/>
              </a:rPr>
              <a:t>external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routing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642094" y="3885767"/>
            <a:ext cx="760095" cy="768350"/>
            <a:chOff x="2642094" y="3885767"/>
            <a:chExt cx="760095" cy="768350"/>
          </a:xfrm>
        </p:grpSpPr>
        <p:sp>
          <p:nvSpPr>
            <p:cNvPr id="32" name="object 32"/>
            <p:cNvSpPr/>
            <p:nvPr/>
          </p:nvSpPr>
          <p:spPr>
            <a:xfrm>
              <a:off x="2642094" y="3885767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5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777994" y="4014266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5" h="478789">
                  <a:moveTo>
                    <a:pt x="406899" y="478199"/>
                  </a:moveTo>
                  <a:lnTo>
                    <a:pt x="79699" y="478199"/>
                  </a:lnTo>
                  <a:lnTo>
                    <a:pt x="48684" y="471936"/>
                  </a:lnTo>
                  <a:lnTo>
                    <a:pt x="23349" y="454858"/>
                  </a:lnTo>
                  <a:lnTo>
                    <a:pt x="6265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5" y="48684"/>
                  </a:lnTo>
                  <a:lnTo>
                    <a:pt x="23349" y="23349"/>
                  </a:lnTo>
                  <a:lnTo>
                    <a:pt x="48684" y="6265"/>
                  </a:lnTo>
                  <a:lnTo>
                    <a:pt x="79699" y="0"/>
                  </a:lnTo>
                  <a:lnTo>
                    <a:pt x="406899" y="0"/>
                  </a:lnTo>
                  <a:lnTo>
                    <a:pt x="451122" y="13394"/>
                  </a:lnTo>
                  <a:lnTo>
                    <a:pt x="480530" y="49209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6" y="429525"/>
                  </a:lnTo>
                  <a:lnTo>
                    <a:pt x="463258" y="454858"/>
                  </a:lnTo>
                  <a:lnTo>
                    <a:pt x="437925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642094" y="3885767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 spc="-5">
                <a:solidFill>
                  <a:srgbClr val="666666"/>
                </a:solidFill>
                <a:latin typeface="Arial"/>
                <a:cs typeface="Arial"/>
              </a:rPr>
              <a:t>C1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556492" y="3885767"/>
            <a:ext cx="760095" cy="768350"/>
            <a:chOff x="3556492" y="3885767"/>
            <a:chExt cx="760095" cy="768350"/>
          </a:xfrm>
        </p:grpSpPr>
        <p:sp>
          <p:nvSpPr>
            <p:cNvPr id="36" name="object 36"/>
            <p:cNvSpPr/>
            <p:nvPr/>
          </p:nvSpPr>
          <p:spPr>
            <a:xfrm>
              <a:off x="3556492" y="3885767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5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692392" y="4014266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5" h="478789">
                  <a:moveTo>
                    <a:pt x="406899" y="478199"/>
                  </a:moveTo>
                  <a:lnTo>
                    <a:pt x="79699" y="478199"/>
                  </a:lnTo>
                  <a:lnTo>
                    <a:pt x="48684" y="471936"/>
                  </a:lnTo>
                  <a:lnTo>
                    <a:pt x="23349" y="454858"/>
                  </a:lnTo>
                  <a:lnTo>
                    <a:pt x="6265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5" y="48684"/>
                  </a:lnTo>
                  <a:lnTo>
                    <a:pt x="23349" y="23349"/>
                  </a:lnTo>
                  <a:lnTo>
                    <a:pt x="48684" y="6265"/>
                  </a:lnTo>
                  <a:lnTo>
                    <a:pt x="79699" y="0"/>
                  </a:lnTo>
                  <a:lnTo>
                    <a:pt x="406899" y="0"/>
                  </a:lnTo>
                  <a:lnTo>
                    <a:pt x="451122" y="13394"/>
                  </a:lnTo>
                  <a:lnTo>
                    <a:pt x="480530" y="49209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6" y="429525"/>
                  </a:lnTo>
                  <a:lnTo>
                    <a:pt x="463258" y="454858"/>
                  </a:lnTo>
                  <a:lnTo>
                    <a:pt x="437925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556492" y="3885767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>
                <a:solidFill>
                  <a:srgbClr val="666666"/>
                </a:solidFill>
                <a:latin typeface="Arial"/>
                <a:cs typeface="Arial"/>
              </a:rPr>
              <a:t>C2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208" y="2151950"/>
            <a:ext cx="6791959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5"/>
              <a:t>Configuration</a:t>
            </a:r>
            <a:r>
              <a:rPr spc="-125"/>
              <a:t> </a:t>
            </a:r>
            <a:r>
              <a:rPr spc="140"/>
              <a:t>Management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98" y="298228"/>
            <a:ext cx="2642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>
                <a:solidFill>
                  <a:srgbClr val="01569A"/>
                </a:solidFill>
                <a:latin typeface="Arial"/>
                <a:cs typeface="Arial"/>
              </a:rPr>
              <a:t>ConfigMaps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4" name="object 4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89694" y="2895169"/>
            <a:ext cx="1983105" cy="487680"/>
          </a:xfrm>
          <a:prstGeom prst="rect">
            <a:avLst/>
          </a:prstGeom>
          <a:solidFill>
            <a:srgbClr val="C17BA0"/>
          </a:solidFill>
        </p:spPr>
        <p:txBody>
          <a:bodyPr vert="horz" wrap="square" lIns="0" tIns="146685" rIns="0" bIns="0" rtlCol="0">
            <a:spAutoFit/>
          </a:bodyPr>
          <a:lstStyle/>
          <a:p>
            <a:pPr marL="596900">
              <a:lnSpc>
                <a:spcPct val="100000"/>
              </a:lnSpc>
              <a:spcBef>
                <a:spcPts val="1155"/>
              </a:spcBef>
            </a:pP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Replica</a:t>
            </a:r>
            <a:r>
              <a:rPr sz="1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87443" y="3450818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5" h="278129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89694" y="1980773"/>
            <a:ext cx="1983105" cy="487680"/>
          </a:xfrm>
          <a:prstGeom prst="rect">
            <a:avLst/>
          </a:prstGeom>
          <a:solidFill>
            <a:srgbClr val="B3A7D6"/>
          </a:solidFill>
        </p:spPr>
        <p:txBody>
          <a:bodyPr vert="horz" wrap="square" lIns="0" tIns="146685" rIns="0" bIns="0" rtlCol="0">
            <a:spAutoFit/>
          </a:bodyPr>
          <a:lstStyle/>
          <a:p>
            <a:pPr marL="564515">
              <a:lnSpc>
                <a:spcPct val="100000"/>
              </a:lnSpc>
              <a:spcBef>
                <a:spcPts val="1155"/>
              </a:spcBef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87443" y="2536419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5" h="278130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08497" y="3601917"/>
            <a:ext cx="487680" cy="1233805"/>
          </a:xfrm>
          <a:custGeom>
            <a:avLst/>
            <a:gdLst/>
            <a:ahLst/>
            <a:cxnLst/>
            <a:rect l="l" t="t" r="r" b="b"/>
            <a:pathLst>
              <a:path w="487680" h="1233804">
                <a:moveTo>
                  <a:pt x="487499" y="1233297"/>
                </a:moveTo>
                <a:lnTo>
                  <a:pt x="0" y="1233297"/>
                </a:lnTo>
                <a:lnTo>
                  <a:pt x="0" y="0"/>
                </a:lnTo>
                <a:lnTo>
                  <a:pt x="487499" y="0"/>
                </a:lnTo>
                <a:lnTo>
                  <a:pt x="487499" y="1233297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1286" y="3950529"/>
            <a:ext cx="233679" cy="53657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b="1" spc="-4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44195" y="4108266"/>
            <a:ext cx="278130" cy="182245"/>
          </a:xfrm>
          <a:custGeom>
            <a:avLst/>
            <a:gdLst/>
            <a:ahLst/>
            <a:cxnLst/>
            <a:rect l="l" t="t" r="r" b="b"/>
            <a:pathLst>
              <a:path w="278130" h="182245">
                <a:moveTo>
                  <a:pt x="186749" y="182099"/>
                </a:moveTo>
                <a:lnTo>
                  <a:pt x="186749" y="136574"/>
                </a:lnTo>
                <a:lnTo>
                  <a:pt x="0" y="136574"/>
                </a:lnTo>
                <a:lnTo>
                  <a:pt x="0" y="45524"/>
                </a:lnTo>
                <a:lnTo>
                  <a:pt x="186749" y="45524"/>
                </a:lnTo>
                <a:lnTo>
                  <a:pt x="186749" y="0"/>
                </a:lnTo>
                <a:lnTo>
                  <a:pt x="277799" y="91049"/>
                </a:lnTo>
                <a:lnTo>
                  <a:pt x="186749" y="1820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7899" y="3601917"/>
            <a:ext cx="487680" cy="1233805"/>
          </a:xfrm>
          <a:custGeom>
            <a:avLst/>
            <a:gdLst/>
            <a:ahLst/>
            <a:cxnLst/>
            <a:rect l="l" t="t" r="r" b="b"/>
            <a:pathLst>
              <a:path w="487680" h="1233804">
                <a:moveTo>
                  <a:pt x="487499" y="1233297"/>
                </a:moveTo>
                <a:lnTo>
                  <a:pt x="0" y="1233297"/>
                </a:lnTo>
                <a:lnTo>
                  <a:pt x="0" y="0"/>
                </a:lnTo>
                <a:lnTo>
                  <a:pt x="487499" y="0"/>
                </a:lnTo>
                <a:lnTo>
                  <a:pt x="487499" y="1233297"/>
                </a:lnTo>
                <a:close/>
              </a:path>
            </a:pathLst>
          </a:custGeom>
          <a:solidFill>
            <a:srgbClr val="4480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50688" y="3950224"/>
            <a:ext cx="233679" cy="537210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Ingress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17899" y="1849328"/>
            <a:ext cx="1005205" cy="2383790"/>
            <a:chOff x="417899" y="1849328"/>
            <a:chExt cx="1005205" cy="2383790"/>
          </a:xfrm>
        </p:grpSpPr>
        <p:sp>
          <p:nvSpPr>
            <p:cNvPr id="17" name="object 17"/>
            <p:cNvSpPr/>
            <p:nvPr/>
          </p:nvSpPr>
          <p:spPr>
            <a:xfrm>
              <a:off x="905398" y="4218566"/>
              <a:ext cx="503555" cy="0"/>
            </a:xfrm>
            <a:custGeom>
              <a:avLst/>
              <a:gdLst/>
              <a:ahLst/>
              <a:cxnLst/>
              <a:rect l="l" t="t" r="r" b="b"/>
              <a:pathLst>
                <a:path w="503555">
                  <a:moveTo>
                    <a:pt x="0" y="0"/>
                  </a:moveTo>
                  <a:lnTo>
                    <a:pt x="503098" y="0"/>
                  </a:lnTo>
                </a:path>
              </a:pathLst>
            </a:custGeom>
            <a:ln w="2857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7899" y="1849328"/>
              <a:ext cx="487680" cy="1233805"/>
            </a:xfrm>
            <a:custGeom>
              <a:avLst/>
              <a:gdLst/>
              <a:ahLst/>
              <a:cxnLst/>
              <a:rect l="l" t="t" r="r" b="b"/>
              <a:pathLst>
                <a:path w="487680" h="1233805">
                  <a:moveTo>
                    <a:pt x="487499" y="1233290"/>
                  </a:moveTo>
                  <a:lnTo>
                    <a:pt x="0" y="1233290"/>
                  </a:lnTo>
                  <a:lnTo>
                    <a:pt x="0" y="0"/>
                  </a:lnTo>
                  <a:lnTo>
                    <a:pt x="487499" y="0"/>
                  </a:lnTo>
                  <a:lnTo>
                    <a:pt x="487499" y="123329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60201" y="2103749"/>
            <a:ext cx="414655" cy="724535"/>
          </a:xfrm>
          <a:prstGeom prst="rect">
            <a:avLst/>
          </a:prstGeom>
        </p:spPr>
        <p:txBody>
          <a:bodyPr vert="vert270" wrap="square" lIns="0" tIns="21590" rIns="0" bIns="0" rtlCol="0">
            <a:spAutoFit/>
          </a:bodyPr>
          <a:lstStyle/>
          <a:p>
            <a:pPr marL="12700" marR="5080" indent="93345">
              <a:lnSpc>
                <a:spcPts val="1430"/>
              </a:lnSpc>
              <a:spcBef>
                <a:spcPts val="170"/>
              </a:spcBef>
            </a:pP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Ingress  </a:t>
            </a: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Controller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08497" y="1849328"/>
            <a:ext cx="487680" cy="1233805"/>
          </a:xfrm>
          <a:custGeom>
            <a:avLst/>
            <a:gdLst/>
            <a:ahLst/>
            <a:cxnLst/>
            <a:rect l="l" t="t" r="r" b="b"/>
            <a:pathLst>
              <a:path w="487680" h="1233805">
                <a:moveTo>
                  <a:pt x="487499" y="1233290"/>
                </a:moveTo>
                <a:lnTo>
                  <a:pt x="0" y="1233290"/>
                </a:lnTo>
                <a:lnTo>
                  <a:pt x="0" y="0"/>
                </a:lnTo>
                <a:lnTo>
                  <a:pt x="487499" y="0"/>
                </a:lnTo>
                <a:lnTo>
                  <a:pt x="487499" y="123329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541286" y="1954474"/>
            <a:ext cx="233679" cy="1023619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b="1" spc="-40">
                <a:solidFill>
                  <a:srgbClr val="FFFFFF"/>
                </a:solidFill>
                <a:latin typeface="Arial"/>
                <a:cs typeface="Arial"/>
              </a:rPr>
              <a:t>Load</a:t>
            </a:r>
            <a:r>
              <a:rPr sz="1200" b="1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Balancer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0598" y="3173018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5" h="278129">
                <a:moveTo>
                  <a:pt x="136574" y="277799"/>
                </a:moveTo>
                <a:lnTo>
                  <a:pt x="45524" y="277799"/>
                </a:lnTo>
                <a:lnTo>
                  <a:pt x="45524" y="91049"/>
                </a:lnTo>
                <a:lnTo>
                  <a:pt x="0" y="91049"/>
                </a:lnTo>
                <a:lnTo>
                  <a:pt x="91049" y="0"/>
                </a:lnTo>
                <a:lnTo>
                  <a:pt x="182099" y="91049"/>
                </a:lnTo>
                <a:lnTo>
                  <a:pt x="136574" y="91049"/>
                </a:lnTo>
                <a:lnTo>
                  <a:pt x="136574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905398" y="2451690"/>
            <a:ext cx="1569720" cy="1356995"/>
            <a:chOff x="905398" y="2451690"/>
            <a:chExt cx="1569720" cy="1356995"/>
          </a:xfrm>
        </p:grpSpPr>
        <p:sp>
          <p:nvSpPr>
            <p:cNvPr id="24" name="object 24"/>
            <p:cNvSpPr/>
            <p:nvPr/>
          </p:nvSpPr>
          <p:spPr>
            <a:xfrm>
              <a:off x="1652246" y="3082618"/>
              <a:ext cx="0" cy="421640"/>
            </a:xfrm>
            <a:custGeom>
              <a:avLst/>
              <a:gdLst/>
              <a:ahLst/>
              <a:cxnLst/>
              <a:rect l="l" t="t" r="r" b="b"/>
              <a:pathLst>
                <a:path h="421639">
                  <a:moveTo>
                    <a:pt x="0" y="0"/>
                  </a:moveTo>
                  <a:lnTo>
                    <a:pt x="0" y="421374"/>
                  </a:lnTo>
                </a:path>
              </a:pathLst>
            </a:custGeom>
            <a:ln w="2857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05824" y="3457580"/>
              <a:ext cx="92844" cy="1168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52246" y="3082618"/>
              <a:ext cx="766445" cy="675005"/>
            </a:xfrm>
            <a:custGeom>
              <a:avLst/>
              <a:gdLst/>
              <a:ahLst/>
              <a:cxnLst/>
              <a:rect l="l" t="t" r="r" b="b"/>
              <a:pathLst>
                <a:path w="766444" h="675004">
                  <a:moveTo>
                    <a:pt x="0" y="0"/>
                  </a:moveTo>
                  <a:lnTo>
                    <a:pt x="766193" y="674498"/>
                  </a:lnTo>
                </a:path>
              </a:pathLst>
            </a:custGeom>
            <a:ln w="2857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358797" y="3697480"/>
              <a:ext cx="116079" cy="1110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05398" y="2465977"/>
              <a:ext cx="503555" cy="0"/>
            </a:xfrm>
            <a:custGeom>
              <a:avLst/>
              <a:gdLst/>
              <a:ahLst/>
              <a:cxnLst/>
              <a:rect l="l" t="t" r="r" b="b"/>
              <a:pathLst>
                <a:path w="503555">
                  <a:moveTo>
                    <a:pt x="0" y="0"/>
                  </a:moveTo>
                  <a:lnTo>
                    <a:pt x="503098" y="0"/>
                  </a:lnTo>
                </a:path>
              </a:pathLst>
            </a:custGeom>
            <a:ln w="2857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5064607" y="4108069"/>
            <a:ext cx="1233805" cy="487680"/>
          </a:xfrm>
          <a:custGeom>
            <a:avLst/>
            <a:gdLst/>
            <a:ahLst/>
            <a:cxnLst/>
            <a:rect l="l" t="t" r="r" b="b"/>
            <a:pathLst>
              <a:path w="1233804" h="487679">
                <a:moveTo>
                  <a:pt x="1233297" y="0"/>
                </a:moveTo>
                <a:lnTo>
                  <a:pt x="0" y="0"/>
                </a:lnTo>
                <a:lnTo>
                  <a:pt x="0" y="411302"/>
                </a:lnTo>
                <a:lnTo>
                  <a:pt x="0" y="487502"/>
                </a:lnTo>
                <a:lnTo>
                  <a:pt x="1233297" y="487502"/>
                </a:lnTo>
                <a:lnTo>
                  <a:pt x="1233297" y="411302"/>
                </a:lnTo>
                <a:lnTo>
                  <a:pt x="1233297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239835" y="4253556"/>
            <a:ext cx="883285" cy="208279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Config</a:t>
            </a:r>
            <a:r>
              <a:rPr sz="1200" b="1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30">
                <a:solidFill>
                  <a:srgbClr val="FFFFFF"/>
                </a:solidFill>
                <a:latin typeface="Arial"/>
                <a:cs typeface="Arial"/>
              </a:rPr>
              <a:t>Maps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988414" y="4031866"/>
            <a:ext cx="1233805" cy="487680"/>
          </a:xfrm>
          <a:custGeom>
            <a:avLst/>
            <a:gdLst/>
            <a:ahLst/>
            <a:cxnLst/>
            <a:rect l="l" t="t" r="r" b="b"/>
            <a:pathLst>
              <a:path w="1233804" h="487679">
                <a:moveTo>
                  <a:pt x="1233297" y="487499"/>
                </a:moveTo>
                <a:lnTo>
                  <a:pt x="0" y="487499"/>
                </a:lnTo>
                <a:lnTo>
                  <a:pt x="0" y="0"/>
                </a:lnTo>
                <a:lnTo>
                  <a:pt x="1233297" y="0"/>
                </a:lnTo>
                <a:lnTo>
                  <a:pt x="1233297" y="487499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064614" y="4108066"/>
            <a:ext cx="1157605" cy="411480"/>
          </a:xfrm>
          <a:prstGeom prst="rect">
            <a:avLst/>
          </a:prstGeom>
          <a:solidFill>
            <a:srgbClr val="B6B6B6"/>
          </a:solidFill>
        </p:spPr>
        <p:txBody>
          <a:bodyPr vert="horz" wrap="square" lIns="0" tIns="70485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555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Config</a:t>
            </a:r>
            <a:r>
              <a:rPr sz="1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>
                <a:solidFill>
                  <a:srgbClr val="FFFFFF"/>
                </a:solidFill>
                <a:latin typeface="Arial"/>
                <a:cs typeface="Arial"/>
              </a:rPr>
              <a:t>Files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556492" y="3885767"/>
            <a:ext cx="1446530" cy="768350"/>
            <a:chOff x="3556492" y="3885767"/>
            <a:chExt cx="1446530" cy="768350"/>
          </a:xfrm>
        </p:grpSpPr>
        <p:sp>
          <p:nvSpPr>
            <p:cNvPr id="34" name="object 34"/>
            <p:cNvSpPr/>
            <p:nvPr/>
          </p:nvSpPr>
          <p:spPr>
            <a:xfrm>
              <a:off x="4316091" y="4272766"/>
              <a:ext cx="687070" cy="0"/>
            </a:xfrm>
            <a:custGeom>
              <a:avLst/>
              <a:gdLst/>
              <a:ahLst/>
              <a:cxnLst/>
              <a:rect l="l" t="t" r="r" b="b"/>
              <a:pathLst>
                <a:path w="687070">
                  <a:moveTo>
                    <a:pt x="0" y="0"/>
                  </a:moveTo>
                  <a:lnTo>
                    <a:pt x="686586" y="0"/>
                  </a:lnTo>
                </a:path>
              </a:pathLst>
            </a:custGeom>
            <a:ln w="3457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556492" y="3885767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5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692392" y="4014266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5" h="478789">
                  <a:moveTo>
                    <a:pt x="406899" y="478199"/>
                  </a:moveTo>
                  <a:lnTo>
                    <a:pt x="79699" y="478199"/>
                  </a:lnTo>
                  <a:lnTo>
                    <a:pt x="48684" y="471936"/>
                  </a:lnTo>
                  <a:lnTo>
                    <a:pt x="23349" y="454858"/>
                  </a:lnTo>
                  <a:lnTo>
                    <a:pt x="6265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5" y="48684"/>
                  </a:lnTo>
                  <a:lnTo>
                    <a:pt x="23349" y="23349"/>
                  </a:lnTo>
                  <a:lnTo>
                    <a:pt x="48684" y="6265"/>
                  </a:lnTo>
                  <a:lnTo>
                    <a:pt x="79699" y="0"/>
                  </a:lnTo>
                  <a:lnTo>
                    <a:pt x="406899" y="0"/>
                  </a:lnTo>
                  <a:lnTo>
                    <a:pt x="451122" y="13394"/>
                  </a:lnTo>
                  <a:lnTo>
                    <a:pt x="480530" y="49209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6" y="429525"/>
                  </a:lnTo>
                  <a:lnTo>
                    <a:pt x="463258" y="454858"/>
                  </a:lnTo>
                  <a:lnTo>
                    <a:pt x="437925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814111" y="1173674"/>
            <a:ext cx="3778885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Configuration</a:t>
            </a:r>
            <a:r>
              <a:rPr sz="1800" spc="-12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files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can</a:t>
            </a:r>
            <a:r>
              <a:rPr sz="1800" spc="-12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be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injected  into </a:t>
            </a:r>
            <a:r>
              <a:rPr sz="1800" spc="-10">
                <a:solidFill>
                  <a:srgbClr val="666666"/>
                </a:solidFill>
                <a:latin typeface="Lato"/>
                <a:cs typeface="Lato"/>
              </a:rPr>
              <a:t>pods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using</a:t>
            </a:r>
            <a:r>
              <a:rPr sz="1800" spc="-35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ConfigMaps</a:t>
            </a:r>
            <a:endParaRPr sz="1800">
              <a:latin typeface="Lato"/>
              <a:cs typeface="Lato"/>
            </a:endParaRPr>
          </a:p>
          <a:p>
            <a:pPr marL="379095" marR="208279" indent="-367030">
              <a:lnSpc>
                <a:spcPct val="114599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A</a:t>
            </a:r>
            <a:r>
              <a:rPr sz="1800" spc="-12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ConfigMap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can</a:t>
            </a:r>
            <a:r>
              <a:rPr sz="1800" spc="-12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be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created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for  </a:t>
            </a:r>
            <a:r>
              <a:rPr sz="1800" spc="-10">
                <a:solidFill>
                  <a:srgbClr val="666666"/>
                </a:solidFill>
                <a:latin typeface="Lato"/>
                <a:cs typeface="Lato"/>
              </a:rPr>
              <a:t>key/value</a:t>
            </a:r>
            <a:r>
              <a:rPr sz="1800" spc="-12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pairs,</a:t>
            </a:r>
            <a:r>
              <a:rPr sz="1800" spc="-13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files</a:t>
            </a:r>
            <a:r>
              <a:rPr sz="1800" spc="-12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and</a:t>
            </a:r>
            <a:r>
              <a:rPr sz="1800" spc="-12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folders</a:t>
            </a:r>
            <a:endParaRPr sz="1800">
              <a:latin typeface="Lato"/>
              <a:cs typeface="Lato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38234" y="1176718"/>
            <a:ext cx="1233805" cy="487680"/>
          </a:xfrm>
          <a:custGeom>
            <a:avLst/>
            <a:gdLst/>
            <a:ahLst/>
            <a:cxnLst/>
            <a:rect l="l" t="t" r="r" b="b"/>
            <a:pathLst>
              <a:path w="1233804" h="487680">
                <a:moveTo>
                  <a:pt x="1233297" y="0"/>
                </a:moveTo>
                <a:lnTo>
                  <a:pt x="0" y="0"/>
                </a:lnTo>
                <a:lnTo>
                  <a:pt x="0" y="411302"/>
                </a:lnTo>
                <a:lnTo>
                  <a:pt x="0" y="487502"/>
                </a:lnTo>
                <a:lnTo>
                  <a:pt x="1233297" y="487502"/>
                </a:lnTo>
                <a:lnTo>
                  <a:pt x="1233297" y="411302"/>
                </a:lnTo>
                <a:lnTo>
                  <a:pt x="1233297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113479" y="1322195"/>
            <a:ext cx="883285" cy="208279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Config</a:t>
            </a:r>
            <a:r>
              <a:rPr sz="1200" b="1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30">
                <a:solidFill>
                  <a:srgbClr val="FFFFFF"/>
                </a:solidFill>
                <a:latin typeface="Arial"/>
                <a:cs typeface="Arial"/>
              </a:rPr>
              <a:t>Maps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862044" y="1100510"/>
            <a:ext cx="1233805" cy="487680"/>
          </a:xfrm>
          <a:custGeom>
            <a:avLst/>
            <a:gdLst/>
            <a:ahLst/>
            <a:cxnLst/>
            <a:rect l="l" t="t" r="r" b="b"/>
            <a:pathLst>
              <a:path w="1233804" h="487680">
                <a:moveTo>
                  <a:pt x="1233297" y="487499"/>
                </a:moveTo>
                <a:lnTo>
                  <a:pt x="0" y="487499"/>
                </a:lnTo>
                <a:lnTo>
                  <a:pt x="0" y="0"/>
                </a:lnTo>
                <a:lnTo>
                  <a:pt x="1233297" y="0"/>
                </a:lnTo>
                <a:lnTo>
                  <a:pt x="1233297" y="487499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024579" y="1234972"/>
            <a:ext cx="9086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Config</a:t>
            </a:r>
            <a:r>
              <a:rPr sz="1200" b="1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30">
                <a:solidFill>
                  <a:srgbClr val="FFFFFF"/>
                </a:solidFill>
                <a:latin typeface="Arial"/>
                <a:cs typeface="Arial"/>
              </a:rPr>
              <a:t>Maps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478693" y="1588009"/>
            <a:ext cx="2540" cy="393065"/>
          </a:xfrm>
          <a:custGeom>
            <a:avLst/>
            <a:gdLst/>
            <a:ahLst/>
            <a:cxnLst/>
            <a:rect l="l" t="t" r="r" b="b"/>
            <a:pathLst>
              <a:path w="2539" h="393064">
                <a:moveTo>
                  <a:pt x="0" y="0"/>
                </a:moveTo>
                <a:lnTo>
                  <a:pt x="2399" y="392699"/>
                </a:lnTo>
              </a:path>
            </a:pathLst>
          </a:custGeom>
          <a:ln w="2857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2642094" y="3885767"/>
            <a:ext cx="760095" cy="768350"/>
            <a:chOff x="2642094" y="3885767"/>
            <a:chExt cx="760095" cy="768350"/>
          </a:xfrm>
        </p:grpSpPr>
        <p:sp>
          <p:nvSpPr>
            <p:cNvPr id="44" name="object 44"/>
            <p:cNvSpPr/>
            <p:nvPr/>
          </p:nvSpPr>
          <p:spPr>
            <a:xfrm>
              <a:off x="2642094" y="3885767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5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777994" y="4014266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5" h="478789">
                  <a:moveTo>
                    <a:pt x="406899" y="478199"/>
                  </a:moveTo>
                  <a:lnTo>
                    <a:pt x="79699" y="478199"/>
                  </a:lnTo>
                  <a:lnTo>
                    <a:pt x="48684" y="471936"/>
                  </a:lnTo>
                  <a:lnTo>
                    <a:pt x="23349" y="454858"/>
                  </a:lnTo>
                  <a:lnTo>
                    <a:pt x="6265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5" y="48684"/>
                  </a:lnTo>
                  <a:lnTo>
                    <a:pt x="23349" y="23349"/>
                  </a:lnTo>
                  <a:lnTo>
                    <a:pt x="48684" y="6265"/>
                  </a:lnTo>
                  <a:lnTo>
                    <a:pt x="79699" y="0"/>
                  </a:lnTo>
                  <a:lnTo>
                    <a:pt x="406899" y="0"/>
                  </a:lnTo>
                  <a:lnTo>
                    <a:pt x="451122" y="13394"/>
                  </a:lnTo>
                  <a:lnTo>
                    <a:pt x="480530" y="49209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6" y="429525"/>
                  </a:lnTo>
                  <a:lnTo>
                    <a:pt x="463258" y="454858"/>
                  </a:lnTo>
                  <a:lnTo>
                    <a:pt x="437925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2642094" y="3885767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 spc="-5">
                <a:solidFill>
                  <a:srgbClr val="666666"/>
                </a:solidFill>
                <a:latin typeface="Arial"/>
                <a:cs typeface="Arial"/>
              </a:rPr>
              <a:t>C1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556492" y="3885767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>
                <a:solidFill>
                  <a:srgbClr val="666666"/>
                </a:solidFill>
                <a:latin typeface="Arial"/>
                <a:cs typeface="Arial"/>
              </a:rPr>
              <a:t>C2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7040" y="2151950"/>
            <a:ext cx="626999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0"/>
              <a:t>Credentials</a:t>
            </a:r>
            <a:r>
              <a:rPr spc="-140"/>
              <a:t> </a:t>
            </a:r>
            <a:r>
              <a:rPr spc="140"/>
              <a:t>Management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64607" y="3688753"/>
            <a:ext cx="1233805" cy="487680"/>
          </a:xfrm>
          <a:custGeom>
            <a:avLst/>
            <a:gdLst/>
            <a:ahLst/>
            <a:cxnLst/>
            <a:rect l="l" t="t" r="r" b="b"/>
            <a:pathLst>
              <a:path w="1233804" h="487679">
                <a:moveTo>
                  <a:pt x="1233297" y="0"/>
                </a:moveTo>
                <a:lnTo>
                  <a:pt x="0" y="0"/>
                </a:lnTo>
                <a:lnTo>
                  <a:pt x="0" y="411289"/>
                </a:lnTo>
                <a:lnTo>
                  <a:pt x="0" y="487489"/>
                </a:lnTo>
                <a:lnTo>
                  <a:pt x="1233297" y="487489"/>
                </a:lnTo>
                <a:lnTo>
                  <a:pt x="1233297" y="411289"/>
                </a:lnTo>
                <a:lnTo>
                  <a:pt x="1233297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39835" y="3834247"/>
            <a:ext cx="883285" cy="208279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Config</a:t>
            </a:r>
            <a:r>
              <a:rPr sz="1200" b="1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30">
                <a:solidFill>
                  <a:srgbClr val="FFFFFF"/>
                </a:solidFill>
                <a:latin typeface="Arial"/>
                <a:cs typeface="Arial"/>
              </a:rPr>
              <a:t>Maps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8798" y="298228"/>
            <a:ext cx="1691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5">
                <a:solidFill>
                  <a:srgbClr val="01569A"/>
                </a:solidFill>
                <a:latin typeface="Arial"/>
                <a:cs typeface="Arial"/>
              </a:rPr>
              <a:t>Secrets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6" name="object 6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89694" y="2895169"/>
            <a:ext cx="1983105" cy="487680"/>
          </a:xfrm>
          <a:prstGeom prst="rect">
            <a:avLst/>
          </a:prstGeom>
          <a:solidFill>
            <a:srgbClr val="C17BA0"/>
          </a:solidFill>
        </p:spPr>
        <p:txBody>
          <a:bodyPr vert="horz" wrap="square" lIns="0" tIns="146685" rIns="0" bIns="0" rtlCol="0">
            <a:spAutoFit/>
          </a:bodyPr>
          <a:lstStyle/>
          <a:p>
            <a:pPr marL="596900">
              <a:lnSpc>
                <a:spcPct val="100000"/>
              </a:lnSpc>
              <a:spcBef>
                <a:spcPts val="1155"/>
              </a:spcBef>
            </a:pP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Replica</a:t>
            </a:r>
            <a:r>
              <a:rPr sz="1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87443" y="3450818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5" h="278129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489694" y="1980773"/>
            <a:ext cx="1983105" cy="487680"/>
          </a:xfrm>
          <a:prstGeom prst="rect">
            <a:avLst/>
          </a:prstGeom>
          <a:solidFill>
            <a:srgbClr val="B3A7D6"/>
          </a:solidFill>
        </p:spPr>
        <p:txBody>
          <a:bodyPr vert="horz" wrap="square" lIns="0" tIns="146685" rIns="0" bIns="0" rtlCol="0">
            <a:spAutoFit/>
          </a:bodyPr>
          <a:lstStyle/>
          <a:p>
            <a:pPr marL="564515">
              <a:lnSpc>
                <a:spcPct val="100000"/>
              </a:lnSpc>
              <a:spcBef>
                <a:spcPts val="1155"/>
              </a:spcBef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87443" y="2536419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5" h="278130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08497" y="3601917"/>
            <a:ext cx="487680" cy="1233805"/>
          </a:xfrm>
          <a:custGeom>
            <a:avLst/>
            <a:gdLst/>
            <a:ahLst/>
            <a:cxnLst/>
            <a:rect l="l" t="t" r="r" b="b"/>
            <a:pathLst>
              <a:path w="487680" h="1233804">
                <a:moveTo>
                  <a:pt x="487499" y="1233297"/>
                </a:moveTo>
                <a:lnTo>
                  <a:pt x="0" y="1233297"/>
                </a:lnTo>
                <a:lnTo>
                  <a:pt x="0" y="0"/>
                </a:lnTo>
                <a:lnTo>
                  <a:pt x="487499" y="0"/>
                </a:lnTo>
                <a:lnTo>
                  <a:pt x="487499" y="1233297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41286" y="3950529"/>
            <a:ext cx="233679" cy="53657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b="1" spc="-4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44195" y="4108266"/>
            <a:ext cx="278130" cy="182245"/>
          </a:xfrm>
          <a:custGeom>
            <a:avLst/>
            <a:gdLst/>
            <a:ahLst/>
            <a:cxnLst/>
            <a:rect l="l" t="t" r="r" b="b"/>
            <a:pathLst>
              <a:path w="278130" h="182245">
                <a:moveTo>
                  <a:pt x="186749" y="182099"/>
                </a:moveTo>
                <a:lnTo>
                  <a:pt x="186749" y="136574"/>
                </a:lnTo>
                <a:lnTo>
                  <a:pt x="0" y="136574"/>
                </a:lnTo>
                <a:lnTo>
                  <a:pt x="0" y="45524"/>
                </a:lnTo>
                <a:lnTo>
                  <a:pt x="186749" y="45524"/>
                </a:lnTo>
                <a:lnTo>
                  <a:pt x="186749" y="0"/>
                </a:lnTo>
                <a:lnTo>
                  <a:pt x="277799" y="91049"/>
                </a:lnTo>
                <a:lnTo>
                  <a:pt x="186749" y="1820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7899" y="3601917"/>
            <a:ext cx="487680" cy="1233805"/>
          </a:xfrm>
          <a:custGeom>
            <a:avLst/>
            <a:gdLst/>
            <a:ahLst/>
            <a:cxnLst/>
            <a:rect l="l" t="t" r="r" b="b"/>
            <a:pathLst>
              <a:path w="487680" h="1233804">
                <a:moveTo>
                  <a:pt x="487499" y="1233297"/>
                </a:moveTo>
                <a:lnTo>
                  <a:pt x="0" y="1233297"/>
                </a:lnTo>
                <a:lnTo>
                  <a:pt x="0" y="0"/>
                </a:lnTo>
                <a:lnTo>
                  <a:pt x="487499" y="0"/>
                </a:lnTo>
                <a:lnTo>
                  <a:pt x="487499" y="1233297"/>
                </a:lnTo>
                <a:close/>
              </a:path>
            </a:pathLst>
          </a:custGeom>
          <a:solidFill>
            <a:srgbClr val="4480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50688" y="3950224"/>
            <a:ext cx="233679" cy="537210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Ingress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17899" y="1849328"/>
            <a:ext cx="1005205" cy="2383790"/>
            <a:chOff x="417899" y="1849328"/>
            <a:chExt cx="1005205" cy="2383790"/>
          </a:xfrm>
        </p:grpSpPr>
        <p:sp>
          <p:nvSpPr>
            <p:cNvPr id="19" name="object 19"/>
            <p:cNvSpPr/>
            <p:nvPr/>
          </p:nvSpPr>
          <p:spPr>
            <a:xfrm>
              <a:off x="905398" y="4218566"/>
              <a:ext cx="503555" cy="0"/>
            </a:xfrm>
            <a:custGeom>
              <a:avLst/>
              <a:gdLst/>
              <a:ahLst/>
              <a:cxnLst/>
              <a:rect l="l" t="t" r="r" b="b"/>
              <a:pathLst>
                <a:path w="503555">
                  <a:moveTo>
                    <a:pt x="0" y="0"/>
                  </a:moveTo>
                  <a:lnTo>
                    <a:pt x="503098" y="0"/>
                  </a:lnTo>
                </a:path>
              </a:pathLst>
            </a:custGeom>
            <a:ln w="2857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7899" y="1849328"/>
              <a:ext cx="487680" cy="1233805"/>
            </a:xfrm>
            <a:custGeom>
              <a:avLst/>
              <a:gdLst/>
              <a:ahLst/>
              <a:cxnLst/>
              <a:rect l="l" t="t" r="r" b="b"/>
              <a:pathLst>
                <a:path w="487680" h="1233805">
                  <a:moveTo>
                    <a:pt x="487499" y="1233290"/>
                  </a:moveTo>
                  <a:lnTo>
                    <a:pt x="0" y="1233290"/>
                  </a:lnTo>
                  <a:lnTo>
                    <a:pt x="0" y="0"/>
                  </a:lnTo>
                  <a:lnTo>
                    <a:pt x="487499" y="0"/>
                  </a:lnTo>
                  <a:lnTo>
                    <a:pt x="487499" y="123329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60201" y="2103749"/>
            <a:ext cx="414655" cy="724535"/>
          </a:xfrm>
          <a:prstGeom prst="rect">
            <a:avLst/>
          </a:prstGeom>
        </p:spPr>
        <p:txBody>
          <a:bodyPr vert="vert270" wrap="square" lIns="0" tIns="21590" rIns="0" bIns="0" rtlCol="0">
            <a:spAutoFit/>
          </a:bodyPr>
          <a:lstStyle/>
          <a:p>
            <a:pPr marL="12700" marR="5080" indent="93345">
              <a:lnSpc>
                <a:spcPts val="1430"/>
              </a:lnSpc>
              <a:spcBef>
                <a:spcPts val="170"/>
              </a:spcBef>
            </a:pP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Ingress  </a:t>
            </a: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Controller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408497" y="1849328"/>
            <a:ext cx="487680" cy="1233805"/>
          </a:xfrm>
          <a:custGeom>
            <a:avLst/>
            <a:gdLst/>
            <a:ahLst/>
            <a:cxnLst/>
            <a:rect l="l" t="t" r="r" b="b"/>
            <a:pathLst>
              <a:path w="487680" h="1233805">
                <a:moveTo>
                  <a:pt x="487499" y="1233290"/>
                </a:moveTo>
                <a:lnTo>
                  <a:pt x="0" y="1233290"/>
                </a:lnTo>
                <a:lnTo>
                  <a:pt x="0" y="0"/>
                </a:lnTo>
                <a:lnTo>
                  <a:pt x="487499" y="0"/>
                </a:lnTo>
                <a:lnTo>
                  <a:pt x="487499" y="123329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541286" y="1954474"/>
            <a:ext cx="233679" cy="1023619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b="1" spc="-40">
                <a:solidFill>
                  <a:srgbClr val="FFFFFF"/>
                </a:solidFill>
                <a:latin typeface="Arial"/>
                <a:cs typeface="Arial"/>
              </a:rPr>
              <a:t>Load</a:t>
            </a:r>
            <a:r>
              <a:rPr sz="1200" b="1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Balancer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70598" y="3173018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5" h="278129">
                <a:moveTo>
                  <a:pt x="136574" y="277799"/>
                </a:moveTo>
                <a:lnTo>
                  <a:pt x="45524" y="277799"/>
                </a:lnTo>
                <a:lnTo>
                  <a:pt x="45524" y="91049"/>
                </a:lnTo>
                <a:lnTo>
                  <a:pt x="0" y="91049"/>
                </a:lnTo>
                <a:lnTo>
                  <a:pt x="91049" y="0"/>
                </a:lnTo>
                <a:lnTo>
                  <a:pt x="182099" y="91049"/>
                </a:lnTo>
                <a:lnTo>
                  <a:pt x="136574" y="91049"/>
                </a:lnTo>
                <a:lnTo>
                  <a:pt x="136574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905398" y="2451690"/>
            <a:ext cx="1569720" cy="1356995"/>
            <a:chOff x="905398" y="2451690"/>
            <a:chExt cx="1569720" cy="1356995"/>
          </a:xfrm>
        </p:grpSpPr>
        <p:sp>
          <p:nvSpPr>
            <p:cNvPr id="26" name="object 26"/>
            <p:cNvSpPr/>
            <p:nvPr/>
          </p:nvSpPr>
          <p:spPr>
            <a:xfrm>
              <a:off x="1652246" y="3082618"/>
              <a:ext cx="0" cy="421640"/>
            </a:xfrm>
            <a:custGeom>
              <a:avLst/>
              <a:gdLst/>
              <a:ahLst/>
              <a:cxnLst/>
              <a:rect l="l" t="t" r="r" b="b"/>
              <a:pathLst>
                <a:path h="421639">
                  <a:moveTo>
                    <a:pt x="0" y="0"/>
                  </a:moveTo>
                  <a:lnTo>
                    <a:pt x="0" y="421374"/>
                  </a:lnTo>
                </a:path>
              </a:pathLst>
            </a:custGeom>
            <a:ln w="2857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05824" y="3457580"/>
              <a:ext cx="92844" cy="1168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52246" y="3082618"/>
              <a:ext cx="766445" cy="675005"/>
            </a:xfrm>
            <a:custGeom>
              <a:avLst/>
              <a:gdLst/>
              <a:ahLst/>
              <a:cxnLst/>
              <a:rect l="l" t="t" r="r" b="b"/>
              <a:pathLst>
                <a:path w="766444" h="675004">
                  <a:moveTo>
                    <a:pt x="0" y="0"/>
                  </a:moveTo>
                  <a:lnTo>
                    <a:pt x="766193" y="674498"/>
                  </a:lnTo>
                </a:path>
              </a:pathLst>
            </a:custGeom>
            <a:ln w="2857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358797" y="3697480"/>
              <a:ext cx="116079" cy="1110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05398" y="2465977"/>
              <a:ext cx="503555" cy="0"/>
            </a:xfrm>
            <a:custGeom>
              <a:avLst/>
              <a:gdLst/>
              <a:ahLst/>
              <a:cxnLst/>
              <a:rect l="l" t="t" r="r" b="b"/>
              <a:pathLst>
                <a:path w="503555">
                  <a:moveTo>
                    <a:pt x="0" y="0"/>
                  </a:moveTo>
                  <a:lnTo>
                    <a:pt x="503098" y="0"/>
                  </a:lnTo>
                </a:path>
              </a:pathLst>
            </a:custGeom>
            <a:ln w="2857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4988414" y="3612542"/>
            <a:ext cx="1233805" cy="487680"/>
          </a:xfrm>
          <a:custGeom>
            <a:avLst/>
            <a:gdLst/>
            <a:ahLst/>
            <a:cxnLst/>
            <a:rect l="l" t="t" r="r" b="b"/>
            <a:pathLst>
              <a:path w="1233804" h="487679">
                <a:moveTo>
                  <a:pt x="1233297" y="487499"/>
                </a:moveTo>
                <a:lnTo>
                  <a:pt x="0" y="487499"/>
                </a:lnTo>
                <a:lnTo>
                  <a:pt x="0" y="0"/>
                </a:lnTo>
                <a:lnTo>
                  <a:pt x="1233297" y="0"/>
                </a:lnTo>
                <a:lnTo>
                  <a:pt x="1233297" y="487499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064614" y="3688742"/>
            <a:ext cx="1157605" cy="411480"/>
          </a:xfrm>
          <a:prstGeom prst="rect">
            <a:avLst/>
          </a:prstGeom>
          <a:solidFill>
            <a:srgbClr val="B6B6B6"/>
          </a:solidFill>
        </p:spPr>
        <p:txBody>
          <a:bodyPr vert="horz" wrap="square" lIns="0" tIns="70485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555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Config</a:t>
            </a:r>
            <a:r>
              <a:rPr sz="1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>
                <a:solidFill>
                  <a:srgbClr val="FFFFFF"/>
                </a:solidFill>
                <a:latin typeface="Arial"/>
                <a:cs typeface="Arial"/>
              </a:rPr>
              <a:t>Files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301803" y="3842079"/>
            <a:ext cx="1996439" cy="1096645"/>
            <a:chOff x="4301803" y="3842079"/>
            <a:chExt cx="1996439" cy="1096645"/>
          </a:xfrm>
        </p:grpSpPr>
        <p:sp>
          <p:nvSpPr>
            <p:cNvPr id="34" name="object 34"/>
            <p:cNvSpPr/>
            <p:nvPr/>
          </p:nvSpPr>
          <p:spPr>
            <a:xfrm>
              <a:off x="4316091" y="3856367"/>
              <a:ext cx="672465" cy="414020"/>
            </a:xfrm>
            <a:custGeom>
              <a:avLst/>
              <a:gdLst/>
              <a:ahLst/>
              <a:cxnLst/>
              <a:rect l="l" t="t" r="r" b="b"/>
              <a:pathLst>
                <a:path w="672464" h="414020">
                  <a:moveTo>
                    <a:pt x="0" y="413399"/>
                  </a:moveTo>
                  <a:lnTo>
                    <a:pt x="672298" y="0"/>
                  </a:lnTo>
                </a:path>
              </a:pathLst>
            </a:custGeom>
            <a:ln w="2857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64607" y="4450753"/>
              <a:ext cx="1233805" cy="487680"/>
            </a:xfrm>
            <a:custGeom>
              <a:avLst/>
              <a:gdLst/>
              <a:ahLst/>
              <a:cxnLst/>
              <a:rect l="l" t="t" r="r" b="b"/>
              <a:pathLst>
                <a:path w="1233804" h="487679">
                  <a:moveTo>
                    <a:pt x="1233297" y="0"/>
                  </a:moveTo>
                  <a:lnTo>
                    <a:pt x="0" y="0"/>
                  </a:lnTo>
                  <a:lnTo>
                    <a:pt x="0" y="411289"/>
                  </a:lnTo>
                  <a:lnTo>
                    <a:pt x="0" y="487489"/>
                  </a:lnTo>
                  <a:lnTo>
                    <a:pt x="1233297" y="487489"/>
                  </a:lnTo>
                  <a:lnTo>
                    <a:pt x="1233297" y="411289"/>
                  </a:lnTo>
                  <a:lnTo>
                    <a:pt x="1233297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139037" y="1173674"/>
            <a:ext cx="3576320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Sensitive </a:t>
            </a:r>
            <a:r>
              <a:rPr sz="1800" spc="15">
                <a:solidFill>
                  <a:srgbClr val="666666"/>
                </a:solidFill>
                <a:latin typeface="Lato"/>
                <a:cs typeface="Lato"/>
              </a:rPr>
              <a:t>data </a:t>
            </a:r>
            <a:r>
              <a:rPr sz="1800" spc="-10">
                <a:solidFill>
                  <a:srgbClr val="666666"/>
                </a:solidFill>
                <a:latin typeface="Lato"/>
                <a:cs typeface="Lato"/>
              </a:rPr>
              <a:t>such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as  credentials,</a:t>
            </a:r>
            <a:r>
              <a:rPr sz="1800" spc="-12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encryption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keys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can  be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securely injected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using 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secrets</a:t>
            </a:r>
            <a:endParaRPr sz="1800">
              <a:latin typeface="Lato"/>
              <a:cs typeface="Lato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624034" y="1176718"/>
            <a:ext cx="1233805" cy="487680"/>
          </a:xfrm>
          <a:custGeom>
            <a:avLst/>
            <a:gdLst/>
            <a:ahLst/>
            <a:cxnLst/>
            <a:rect l="l" t="t" r="r" b="b"/>
            <a:pathLst>
              <a:path w="1233804" h="487680">
                <a:moveTo>
                  <a:pt x="1233297" y="0"/>
                </a:moveTo>
                <a:lnTo>
                  <a:pt x="0" y="0"/>
                </a:lnTo>
                <a:lnTo>
                  <a:pt x="0" y="411302"/>
                </a:lnTo>
                <a:lnTo>
                  <a:pt x="0" y="487502"/>
                </a:lnTo>
                <a:lnTo>
                  <a:pt x="1233297" y="487502"/>
                </a:lnTo>
                <a:lnTo>
                  <a:pt x="1233297" y="411302"/>
                </a:lnTo>
                <a:lnTo>
                  <a:pt x="1233297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799277" y="1322195"/>
            <a:ext cx="883285" cy="208279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Config</a:t>
            </a:r>
            <a:r>
              <a:rPr sz="1200" b="1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30">
                <a:solidFill>
                  <a:srgbClr val="FFFFFF"/>
                </a:solidFill>
                <a:latin typeface="Arial"/>
                <a:cs typeface="Arial"/>
              </a:rPr>
              <a:t>Maps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47842" y="1100510"/>
            <a:ext cx="1233805" cy="487680"/>
          </a:xfrm>
          <a:custGeom>
            <a:avLst/>
            <a:gdLst/>
            <a:ahLst/>
            <a:cxnLst/>
            <a:rect l="l" t="t" r="r" b="b"/>
            <a:pathLst>
              <a:path w="1233804" h="487680">
                <a:moveTo>
                  <a:pt x="1233297" y="487499"/>
                </a:moveTo>
                <a:lnTo>
                  <a:pt x="0" y="487499"/>
                </a:lnTo>
                <a:lnTo>
                  <a:pt x="0" y="0"/>
                </a:lnTo>
                <a:lnTo>
                  <a:pt x="1233297" y="0"/>
                </a:lnTo>
                <a:lnTo>
                  <a:pt x="1233297" y="487499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624042" y="1176710"/>
            <a:ext cx="1157605" cy="411480"/>
          </a:xfrm>
          <a:prstGeom prst="rect">
            <a:avLst/>
          </a:prstGeom>
          <a:solidFill>
            <a:srgbClr val="B6B6B6"/>
          </a:solidFill>
        </p:spPr>
        <p:txBody>
          <a:bodyPr vert="horz" wrap="square" lIns="0" tIns="7048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555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Config </a:t>
            </a:r>
            <a:r>
              <a:rPr sz="1200" b="1" spc="-30">
                <a:solidFill>
                  <a:srgbClr val="FFFFFF"/>
                </a:solidFill>
                <a:latin typeface="Arial"/>
                <a:cs typeface="Arial"/>
              </a:rPr>
              <a:t>Maps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100055" y="1176710"/>
            <a:ext cx="2078989" cy="818515"/>
            <a:chOff x="2100055" y="1176710"/>
            <a:chExt cx="2078989" cy="818515"/>
          </a:xfrm>
        </p:grpSpPr>
        <p:sp>
          <p:nvSpPr>
            <p:cNvPr id="42" name="object 42"/>
            <p:cNvSpPr/>
            <p:nvPr/>
          </p:nvSpPr>
          <p:spPr>
            <a:xfrm>
              <a:off x="3481092" y="1588009"/>
              <a:ext cx="683895" cy="393065"/>
            </a:xfrm>
            <a:custGeom>
              <a:avLst/>
              <a:gdLst/>
              <a:ahLst/>
              <a:cxnLst/>
              <a:rect l="l" t="t" r="r" b="b"/>
              <a:pathLst>
                <a:path w="683895" h="393064">
                  <a:moveTo>
                    <a:pt x="683398" y="0"/>
                  </a:moveTo>
                  <a:lnTo>
                    <a:pt x="0" y="392699"/>
                  </a:lnTo>
                </a:path>
              </a:pathLst>
            </a:custGeom>
            <a:ln w="2857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100046" y="1176718"/>
              <a:ext cx="1233805" cy="487680"/>
            </a:xfrm>
            <a:custGeom>
              <a:avLst/>
              <a:gdLst/>
              <a:ahLst/>
              <a:cxnLst/>
              <a:rect l="l" t="t" r="r" b="b"/>
              <a:pathLst>
                <a:path w="1233804" h="487680">
                  <a:moveTo>
                    <a:pt x="1233284" y="0"/>
                  </a:moveTo>
                  <a:lnTo>
                    <a:pt x="0" y="0"/>
                  </a:lnTo>
                  <a:lnTo>
                    <a:pt x="0" y="411302"/>
                  </a:lnTo>
                  <a:lnTo>
                    <a:pt x="0" y="487502"/>
                  </a:lnTo>
                  <a:lnTo>
                    <a:pt x="1233284" y="487502"/>
                  </a:lnTo>
                  <a:lnTo>
                    <a:pt x="1233284" y="411302"/>
                  </a:lnTo>
                  <a:lnTo>
                    <a:pt x="1233284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275280" y="1322195"/>
            <a:ext cx="883285" cy="208279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Config</a:t>
            </a:r>
            <a:r>
              <a:rPr sz="1200" b="1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30">
                <a:solidFill>
                  <a:srgbClr val="FFFFFF"/>
                </a:solidFill>
                <a:latin typeface="Arial"/>
                <a:cs typeface="Arial"/>
              </a:rPr>
              <a:t>Maps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023855" y="1100510"/>
            <a:ext cx="1233805" cy="487680"/>
          </a:xfrm>
          <a:custGeom>
            <a:avLst/>
            <a:gdLst/>
            <a:ahLst/>
            <a:cxnLst/>
            <a:rect l="l" t="t" r="r" b="b"/>
            <a:pathLst>
              <a:path w="1233804" h="487680">
                <a:moveTo>
                  <a:pt x="1233287" y="487499"/>
                </a:moveTo>
                <a:lnTo>
                  <a:pt x="0" y="487499"/>
                </a:lnTo>
                <a:lnTo>
                  <a:pt x="0" y="0"/>
                </a:lnTo>
                <a:lnTo>
                  <a:pt x="1233287" y="0"/>
                </a:lnTo>
                <a:lnTo>
                  <a:pt x="1233287" y="487499"/>
                </a:lnTo>
                <a:close/>
              </a:path>
            </a:pathLst>
          </a:custGeom>
          <a:solidFill>
            <a:srgbClr val="DF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100055" y="1176710"/>
            <a:ext cx="1157605" cy="411480"/>
          </a:xfrm>
          <a:prstGeom prst="rect">
            <a:avLst/>
          </a:prstGeom>
          <a:solidFill>
            <a:srgbClr val="DF6666"/>
          </a:solidFill>
        </p:spPr>
        <p:txBody>
          <a:bodyPr vert="horz" wrap="square" lIns="0" tIns="70485" rIns="0" bIns="0" rtlCol="0">
            <a:spAutoFit/>
          </a:bodyPr>
          <a:lstStyle/>
          <a:p>
            <a:pPr marL="279400">
              <a:lnSpc>
                <a:spcPct val="100000"/>
              </a:lnSpc>
              <a:spcBef>
                <a:spcPts val="555"/>
              </a:spcBef>
            </a:pP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Secrets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640494" y="1588009"/>
            <a:ext cx="840740" cy="393065"/>
          </a:xfrm>
          <a:custGeom>
            <a:avLst/>
            <a:gdLst/>
            <a:ahLst/>
            <a:cxnLst/>
            <a:rect l="l" t="t" r="r" b="b"/>
            <a:pathLst>
              <a:path w="840739" h="393064">
                <a:moveTo>
                  <a:pt x="0" y="0"/>
                </a:moveTo>
                <a:lnTo>
                  <a:pt x="840598" y="392699"/>
                </a:lnTo>
              </a:path>
            </a:pathLst>
          </a:custGeom>
          <a:ln w="2857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239835" y="4596246"/>
            <a:ext cx="883285" cy="208279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Config</a:t>
            </a:r>
            <a:r>
              <a:rPr sz="1200" b="1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30">
                <a:solidFill>
                  <a:srgbClr val="FFFFFF"/>
                </a:solidFill>
                <a:latin typeface="Arial"/>
                <a:cs typeface="Arial"/>
              </a:rPr>
              <a:t>Maps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988414" y="4374541"/>
            <a:ext cx="1233805" cy="487680"/>
          </a:xfrm>
          <a:custGeom>
            <a:avLst/>
            <a:gdLst/>
            <a:ahLst/>
            <a:cxnLst/>
            <a:rect l="l" t="t" r="r" b="b"/>
            <a:pathLst>
              <a:path w="1233804" h="487679">
                <a:moveTo>
                  <a:pt x="1233297" y="487499"/>
                </a:moveTo>
                <a:lnTo>
                  <a:pt x="0" y="487499"/>
                </a:lnTo>
                <a:lnTo>
                  <a:pt x="0" y="0"/>
                </a:lnTo>
                <a:lnTo>
                  <a:pt x="1233297" y="0"/>
                </a:lnTo>
                <a:lnTo>
                  <a:pt x="1233297" y="487499"/>
                </a:lnTo>
                <a:close/>
              </a:path>
            </a:pathLst>
          </a:custGeom>
          <a:solidFill>
            <a:srgbClr val="DF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5064614" y="4450741"/>
            <a:ext cx="1157605" cy="411480"/>
          </a:xfrm>
          <a:prstGeom prst="rect">
            <a:avLst/>
          </a:prstGeom>
          <a:solidFill>
            <a:srgbClr val="DF6666"/>
          </a:solidFill>
        </p:spPr>
        <p:txBody>
          <a:bodyPr vert="horz" wrap="square" lIns="0" tIns="70485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555"/>
              </a:spcBef>
            </a:pPr>
            <a:r>
              <a:rPr sz="1200" b="1" spc="-30">
                <a:solidFill>
                  <a:srgbClr val="FFFFFF"/>
                </a:solidFill>
                <a:latin typeface="Arial"/>
                <a:cs typeface="Arial"/>
              </a:rPr>
              <a:t>Credentials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556492" y="3885767"/>
            <a:ext cx="1446530" cy="768350"/>
            <a:chOff x="3556492" y="3885767"/>
            <a:chExt cx="1446530" cy="768350"/>
          </a:xfrm>
        </p:grpSpPr>
        <p:sp>
          <p:nvSpPr>
            <p:cNvPr id="52" name="object 52"/>
            <p:cNvSpPr/>
            <p:nvPr/>
          </p:nvSpPr>
          <p:spPr>
            <a:xfrm>
              <a:off x="4316091" y="4269766"/>
              <a:ext cx="672465" cy="348615"/>
            </a:xfrm>
            <a:custGeom>
              <a:avLst/>
              <a:gdLst/>
              <a:ahLst/>
              <a:cxnLst/>
              <a:rect l="l" t="t" r="r" b="b"/>
              <a:pathLst>
                <a:path w="672464" h="348614">
                  <a:moveTo>
                    <a:pt x="0" y="0"/>
                  </a:moveTo>
                  <a:lnTo>
                    <a:pt x="672298" y="348599"/>
                  </a:lnTo>
                </a:path>
              </a:pathLst>
            </a:custGeom>
            <a:ln w="2857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556492" y="3885767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5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692392" y="4014266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5" h="478789">
                  <a:moveTo>
                    <a:pt x="406899" y="478199"/>
                  </a:moveTo>
                  <a:lnTo>
                    <a:pt x="79699" y="478199"/>
                  </a:lnTo>
                  <a:lnTo>
                    <a:pt x="48684" y="471936"/>
                  </a:lnTo>
                  <a:lnTo>
                    <a:pt x="23349" y="454858"/>
                  </a:lnTo>
                  <a:lnTo>
                    <a:pt x="6265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5" y="48684"/>
                  </a:lnTo>
                  <a:lnTo>
                    <a:pt x="23349" y="23349"/>
                  </a:lnTo>
                  <a:lnTo>
                    <a:pt x="48684" y="6265"/>
                  </a:lnTo>
                  <a:lnTo>
                    <a:pt x="79699" y="0"/>
                  </a:lnTo>
                  <a:lnTo>
                    <a:pt x="406899" y="0"/>
                  </a:lnTo>
                  <a:lnTo>
                    <a:pt x="451122" y="13394"/>
                  </a:lnTo>
                  <a:lnTo>
                    <a:pt x="480530" y="49209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6" y="429525"/>
                  </a:lnTo>
                  <a:lnTo>
                    <a:pt x="463258" y="454858"/>
                  </a:lnTo>
                  <a:lnTo>
                    <a:pt x="437925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2642094" y="3885767"/>
            <a:ext cx="760095" cy="768350"/>
            <a:chOff x="2642094" y="3885767"/>
            <a:chExt cx="760095" cy="768350"/>
          </a:xfrm>
        </p:grpSpPr>
        <p:sp>
          <p:nvSpPr>
            <p:cNvPr id="56" name="object 56"/>
            <p:cNvSpPr/>
            <p:nvPr/>
          </p:nvSpPr>
          <p:spPr>
            <a:xfrm>
              <a:off x="2642094" y="3885767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5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777994" y="4014266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5" h="478789">
                  <a:moveTo>
                    <a:pt x="406899" y="478199"/>
                  </a:moveTo>
                  <a:lnTo>
                    <a:pt x="79699" y="478199"/>
                  </a:lnTo>
                  <a:lnTo>
                    <a:pt x="48684" y="471936"/>
                  </a:lnTo>
                  <a:lnTo>
                    <a:pt x="23349" y="454858"/>
                  </a:lnTo>
                  <a:lnTo>
                    <a:pt x="6265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5" y="48684"/>
                  </a:lnTo>
                  <a:lnTo>
                    <a:pt x="23349" y="23349"/>
                  </a:lnTo>
                  <a:lnTo>
                    <a:pt x="48684" y="6265"/>
                  </a:lnTo>
                  <a:lnTo>
                    <a:pt x="79699" y="0"/>
                  </a:lnTo>
                  <a:lnTo>
                    <a:pt x="406899" y="0"/>
                  </a:lnTo>
                  <a:lnTo>
                    <a:pt x="451122" y="13394"/>
                  </a:lnTo>
                  <a:lnTo>
                    <a:pt x="480530" y="49209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6" y="429525"/>
                  </a:lnTo>
                  <a:lnTo>
                    <a:pt x="463258" y="454858"/>
                  </a:lnTo>
                  <a:lnTo>
                    <a:pt x="437925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2642094" y="3885767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 spc="-5">
                <a:solidFill>
                  <a:srgbClr val="666666"/>
                </a:solidFill>
                <a:latin typeface="Arial"/>
                <a:cs typeface="Arial"/>
              </a:rPr>
              <a:t>C1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556492" y="3885767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>
                <a:solidFill>
                  <a:srgbClr val="666666"/>
                </a:solidFill>
                <a:latin typeface="Arial"/>
                <a:cs typeface="Arial"/>
              </a:rPr>
              <a:t>C2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98" y="298236"/>
            <a:ext cx="6020602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z="3600" b="1" spc="30" dirty="0" err="1">
                <a:solidFill>
                  <a:srgbClr val="01569A"/>
                </a:solidFill>
                <a:latin typeface="Arial"/>
                <a:cs typeface="Arial"/>
              </a:rPr>
              <a:t>Monolithtic</a:t>
            </a:r>
            <a:r>
              <a:rPr lang="es-ES" sz="3600" b="1" spc="30" dirty="0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lang="es-ES" sz="3600" b="1" spc="30" dirty="0" err="1">
                <a:solidFill>
                  <a:srgbClr val="01569A"/>
                </a:solidFill>
                <a:latin typeface="Arial"/>
                <a:cs typeface="Arial"/>
              </a:rPr>
              <a:t>Architecture</a:t>
            </a:r>
            <a:endParaRPr sz="36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4" name="object 4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3">
            <a:extLst>
              <a:ext uri="{FF2B5EF4-FFF2-40B4-BE49-F238E27FC236}">
                <a16:creationId xmlns:a16="http://schemas.microsoft.com/office/drawing/2014/main" id="{9DEA9A03-0429-2B45-BECB-67B27003759A}"/>
              </a:ext>
            </a:extLst>
          </p:cNvPr>
          <p:cNvSpPr txBox="1"/>
          <p:nvPr/>
        </p:nvSpPr>
        <p:spPr>
          <a:xfrm>
            <a:off x="699322" y="1123020"/>
            <a:ext cx="3720278" cy="12747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1935" algn="l"/>
              </a:tabLst>
            </a:pPr>
            <a:r>
              <a:rPr lang="en-US" spc="-15" dirty="0">
                <a:solidFill>
                  <a:srgbClr val="666666"/>
                </a:solidFill>
                <a:latin typeface="Lato"/>
              </a:rPr>
              <a:t>Code base complex to maintain</a:t>
            </a:r>
          </a:p>
          <a:p>
            <a:pPr marL="241300" indent="-229235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1935" algn="l"/>
              </a:tabLst>
            </a:pPr>
            <a:r>
              <a:rPr lang="en-US" spc="-15" dirty="0">
                <a:solidFill>
                  <a:srgbClr val="666666"/>
                </a:solidFill>
                <a:latin typeface="Lato"/>
              </a:rPr>
              <a:t>Single unit of deployment.</a:t>
            </a:r>
          </a:p>
          <a:p>
            <a:pPr marL="241300" indent="-229235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1935" algn="l"/>
              </a:tabLst>
            </a:pPr>
            <a:r>
              <a:rPr lang="en-US" spc="-15" dirty="0">
                <a:solidFill>
                  <a:srgbClr val="666666"/>
                </a:solidFill>
                <a:latin typeface="Lato"/>
              </a:rPr>
              <a:t>Single point of failure</a:t>
            </a:r>
          </a:p>
          <a:p>
            <a:pPr marL="241300" indent="-229235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1935" algn="l"/>
              </a:tabLst>
            </a:pPr>
            <a:r>
              <a:rPr lang="en-US" spc="-15" dirty="0">
                <a:solidFill>
                  <a:srgbClr val="666666"/>
                </a:solidFill>
                <a:latin typeface="Lato"/>
              </a:rPr>
              <a:t>Limitations for Scalability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5A383F-D977-314E-A13E-0341414F0008}"/>
              </a:ext>
            </a:extLst>
          </p:cNvPr>
          <p:cNvGrpSpPr/>
          <p:nvPr/>
        </p:nvGrpSpPr>
        <p:grpSpPr>
          <a:xfrm>
            <a:off x="5638800" y="1041763"/>
            <a:ext cx="2124923" cy="3428789"/>
            <a:chOff x="5641742" y="918657"/>
            <a:chExt cx="2124923" cy="3428789"/>
          </a:xfrm>
        </p:grpSpPr>
        <p:sp>
          <p:nvSpPr>
            <p:cNvPr id="9" name="object 37">
              <a:extLst>
                <a:ext uri="{FF2B5EF4-FFF2-40B4-BE49-F238E27FC236}">
                  <a16:creationId xmlns:a16="http://schemas.microsoft.com/office/drawing/2014/main" id="{85691701-2CD4-904D-9F48-462CA40F2AC7}"/>
                </a:ext>
              </a:extLst>
            </p:cNvPr>
            <p:cNvSpPr/>
            <p:nvPr/>
          </p:nvSpPr>
          <p:spPr>
            <a:xfrm rot="5400000">
              <a:off x="6566535" y="3171536"/>
              <a:ext cx="285115" cy="159385"/>
            </a:xfrm>
            <a:custGeom>
              <a:avLst/>
              <a:gdLst/>
              <a:ahLst/>
              <a:cxnLst/>
              <a:rect l="l" t="t" r="r" b="b"/>
              <a:pathLst>
                <a:path w="285114" h="159385">
                  <a:moveTo>
                    <a:pt x="205359" y="159299"/>
                  </a:moveTo>
                  <a:lnTo>
                    <a:pt x="205359" y="119474"/>
                  </a:lnTo>
                  <a:lnTo>
                    <a:pt x="79659" y="119474"/>
                  </a:lnTo>
                  <a:lnTo>
                    <a:pt x="79659" y="159299"/>
                  </a:lnTo>
                  <a:lnTo>
                    <a:pt x="0" y="79649"/>
                  </a:lnTo>
                  <a:lnTo>
                    <a:pt x="79659" y="0"/>
                  </a:lnTo>
                  <a:lnTo>
                    <a:pt x="79659" y="39824"/>
                  </a:lnTo>
                  <a:lnTo>
                    <a:pt x="205359" y="39824"/>
                  </a:lnTo>
                  <a:lnTo>
                    <a:pt x="205359" y="0"/>
                  </a:lnTo>
                  <a:lnTo>
                    <a:pt x="285009" y="79649"/>
                  </a:lnTo>
                  <a:lnTo>
                    <a:pt x="205359" y="1592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8">
              <a:extLst>
                <a:ext uri="{FF2B5EF4-FFF2-40B4-BE49-F238E27FC236}">
                  <a16:creationId xmlns:a16="http://schemas.microsoft.com/office/drawing/2014/main" id="{9C374A37-492F-A34D-8308-F662A0E189B0}"/>
                </a:ext>
              </a:extLst>
            </p:cNvPr>
            <p:cNvSpPr/>
            <p:nvPr/>
          </p:nvSpPr>
          <p:spPr>
            <a:xfrm>
              <a:off x="5641742" y="918657"/>
              <a:ext cx="2124923" cy="2077790"/>
            </a:xfrm>
            <a:custGeom>
              <a:avLst/>
              <a:gdLst/>
              <a:ahLst/>
              <a:cxnLst/>
              <a:rect l="l" t="t" r="r" b="b"/>
              <a:pathLst>
                <a:path w="687069" h="671829">
                  <a:moveTo>
                    <a:pt x="343499" y="671398"/>
                  </a:moveTo>
                  <a:lnTo>
                    <a:pt x="296888" y="668334"/>
                  </a:lnTo>
                  <a:lnTo>
                    <a:pt x="252183" y="659407"/>
                  </a:lnTo>
                  <a:lnTo>
                    <a:pt x="209793" y="645017"/>
                  </a:lnTo>
                  <a:lnTo>
                    <a:pt x="170128" y="625565"/>
                  </a:lnTo>
                  <a:lnTo>
                    <a:pt x="133597" y="601450"/>
                  </a:lnTo>
                  <a:lnTo>
                    <a:pt x="100608" y="573073"/>
                  </a:lnTo>
                  <a:lnTo>
                    <a:pt x="71572" y="540834"/>
                  </a:lnTo>
                  <a:lnTo>
                    <a:pt x="46897" y="505132"/>
                  </a:lnTo>
                  <a:lnTo>
                    <a:pt x="26993" y="466367"/>
                  </a:lnTo>
                  <a:lnTo>
                    <a:pt x="12270" y="424940"/>
                  </a:lnTo>
                  <a:lnTo>
                    <a:pt x="3135" y="381251"/>
                  </a:lnTo>
                  <a:lnTo>
                    <a:pt x="0" y="335699"/>
                  </a:lnTo>
                  <a:lnTo>
                    <a:pt x="3135" y="290147"/>
                  </a:lnTo>
                  <a:lnTo>
                    <a:pt x="12270" y="246457"/>
                  </a:lnTo>
                  <a:lnTo>
                    <a:pt x="26993" y="205030"/>
                  </a:lnTo>
                  <a:lnTo>
                    <a:pt x="46897" y="166266"/>
                  </a:lnTo>
                  <a:lnTo>
                    <a:pt x="71572" y="130564"/>
                  </a:lnTo>
                  <a:lnTo>
                    <a:pt x="100608" y="98324"/>
                  </a:lnTo>
                  <a:lnTo>
                    <a:pt x="133597" y="69947"/>
                  </a:lnTo>
                  <a:lnTo>
                    <a:pt x="170128" y="45833"/>
                  </a:lnTo>
                  <a:lnTo>
                    <a:pt x="209793" y="26381"/>
                  </a:lnTo>
                  <a:lnTo>
                    <a:pt x="252183" y="11991"/>
                  </a:lnTo>
                  <a:lnTo>
                    <a:pt x="296888" y="3064"/>
                  </a:lnTo>
                  <a:lnTo>
                    <a:pt x="343499" y="0"/>
                  </a:lnTo>
                  <a:lnTo>
                    <a:pt x="397559" y="4182"/>
                  </a:lnTo>
                  <a:lnTo>
                    <a:pt x="449800" y="16480"/>
                  </a:lnTo>
                  <a:lnTo>
                    <a:pt x="499300" y="36520"/>
                  </a:lnTo>
                  <a:lnTo>
                    <a:pt x="545137" y="63926"/>
                  </a:lnTo>
                  <a:lnTo>
                    <a:pt x="586388" y="98324"/>
                  </a:lnTo>
                  <a:lnTo>
                    <a:pt x="621589" y="138638"/>
                  </a:lnTo>
                  <a:lnTo>
                    <a:pt x="649632" y="183435"/>
                  </a:lnTo>
                  <a:lnTo>
                    <a:pt x="670136" y="231814"/>
                  </a:lnTo>
                  <a:lnTo>
                    <a:pt x="682719" y="282870"/>
                  </a:lnTo>
                  <a:lnTo>
                    <a:pt x="686998" y="335699"/>
                  </a:lnTo>
                  <a:lnTo>
                    <a:pt x="683862" y="381251"/>
                  </a:lnTo>
                  <a:lnTo>
                    <a:pt x="674728" y="424940"/>
                  </a:lnTo>
                  <a:lnTo>
                    <a:pt x="660004" y="466367"/>
                  </a:lnTo>
                  <a:lnTo>
                    <a:pt x="640100" y="505132"/>
                  </a:lnTo>
                  <a:lnTo>
                    <a:pt x="615426" y="540834"/>
                  </a:lnTo>
                  <a:lnTo>
                    <a:pt x="586390" y="573073"/>
                  </a:lnTo>
                  <a:lnTo>
                    <a:pt x="553401" y="601450"/>
                  </a:lnTo>
                  <a:lnTo>
                    <a:pt x="516870" y="625565"/>
                  </a:lnTo>
                  <a:lnTo>
                    <a:pt x="477204" y="645017"/>
                  </a:lnTo>
                  <a:lnTo>
                    <a:pt x="434815" y="659407"/>
                  </a:lnTo>
                  <a:lnTo>
                    <a:pt x="390110" y="668334"/>
                  </a:lnTo>
                  <a:lnTo>
                    <a:pt x="343499" y="671398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8">
              <a:extLst>
                <a:ext uri="{FF2B5EF4-FFF2-40B4-BE49-F238E27FC236}">
                  <a16:creationId xmlns:a16="http://schemas.microsoft.com/office/drawing/2014/main" id="{71E58905-A56B-4146-A2FB-AB43EBE7A396}"/>
                </a:ext>
              </a:extLst>
            </p:cNvPr>
            <p:cNvSpPr/>
            <p:nvPr/>
          </p:nvSpPr>
          <p:spPr>
            <a:xfrm>
              <a:off x="6252962" y="988242"/>
              <a:ext cx="907809" cy="887673"/>
            </a:xfrm>
            <a:custGeom>
              <a:avLst/>
              <a:gdLst/>
              <a:ahLst/>
              <a:cxnLst/>
              <a:rect l="l" t="t" r="r" b="b"/>
              <a:pathLst>
                <a:path w="687069" h="671829">
                  <a:moveTo>
                    <a:pt x="343499" y="671398"/>
                  </a:moveTo>
                  <a:lnTo>
                    <a:pt x="296888" y="668334"/>
                  </a:lnTo>
                  <a:lnTo>
                    <a:pt x="252183" y="659407"/>
                  </a:lnTo>
                  <a:lnTo>
                    <a:pt x="209793" y="645017"/>
                  </a:lnTo>
                  <a:lnTo>
                    <a:pt x="170128" y="625565"/>
                  </a:lnTo>
                  <a:lnTo>
                    <a:pt x="133597" y="601450"/>
                  </a:lnTo>
                  <a:lnTo>
                    <a:pt x="100608" y="573073"/>
                  </a:lnTo>
                  <a:lnTo>
                    <a:pt x="71572" y="540834"/>
                  </a:lnTo>
                  <a:lnTo>
                    <a:pt x="46897" y="505132"/>
                  </a:lnTo>
                  <a:lnTo>
                    <a:pt x="26993" y="466367"/>
                  </a:lnTo>
                  <a:lnTo>
                    <a:pt x="12270" y="424940"/>
                  </a:lnTo>
                  <a:lnTo>
                    <a:pt x="3135" y="381251"/>
                  </a:lnTo>
                  <a:lnTo>
                    <a:pt x="0" y="335699"/>
                  </a:lnTo>
                  <a:lnTo>
                    <a:pt x="3135" y="290147"/>
                  </a:lnTo>
                  <a:lnTo>
                    <a:pt x="12270" y="246457"/>
                  </a:lnTo>
                  <a:lnTo>
                    <a:pt x="26993" y="205030"/>
                  </a:lnTo>
                  <a:lnTo>
                    <a:pt x="46897" y="166266"/>
                  </a:lnTo>
                  <a:lnTo>
                    <a:pt x="71572" y="130564"/>
                  </a:lnTo>
                  <a:lnTo>
                    <a:pt x="100608" y="98324"/>
                  </a:lnTo>
                  <a:lnTo>
                    <a:pt x="133597" y="69947"/>
                  </a:lnTo>
                  <a:lnTo>
                    <a:pt x="170128" y="45833"/>
                  </a:lnTo>
                  <a:lnTo>
                    <a:pt x="209793" y="26381"/>
                  </a:lnTo>
                  <a:lnTo>
                    <a:pt x="252183" y="11991"/>
                  </a:lnTo>
                  <a:lnTo>
                    <a:pt x="296888" y="3064"/>
                  </a:lnTo>
                  <a:lnTo>
                    <a:pt x="343499" y="0"/>
                  </a:lnTo>
                  <a:lnTo>
                    <a:pt x="397559" y="4182"/>
                  </a:lnTo>
                  <a:lnTo>
                    <a:pt x="449800" y="16480"/>
                  </a:lnTo>
                  <a:lnTo>
                    <a:pt x="499300" y="36520"/>
                  </a:lnTo>
                  <a:lnTo>
                    <a:pt x="545137" y="63926"/>
                  </a:lnTo>
                  <a:lnTo>
                    <a:pt x="586388" y="98324"/>
                  </a:lnTo>
                  <a:lnTo>
                    <a:pt x="621589" y="138638"/>
                  </a:lnTo>
                  <a:lnTo>
                    <a:pt x="649632" y="183435"/>
                  </a:lnTo>
                  <a:lnTo>
                    <a:pt x="670136" y="231814"/>
                  </a:lnTo>
                  <a:lnTo>
                    <a:pt x="682719" y="282870"/>
                  </a:lnTo>
                  <a:lnTo>
                    <a:pt x="686998" y="335699"/>
                  </a:lnTo>
                  <a:lnTo>
                    <a:pt x="683862" y="381251"/>
                  </a:lnTo>
                  <a:lnTo>
                    <a:pt x="674728" y="424940"/>
                  </a:lnTo>
                  <a:lnTo>
                    <a:pt x="660004" y="466367"/>
                  </a:lnTo>
                  <a:lnTo>
                    <a:pt x="640100" y="505132"/>
                  </a:lnTo>
                  <a:lnTo>
                    <a:pt x="615426" y="540834"/>
                  </a:lnTo>
                  <a:lnTo>
                    <a:pt x="586390" y="573073"/>
                  </a:lnTo>
                  <a:lnTo>
                    <a:pt x="553401" y="601450"/>
                  </a:lnTo>
                  <a:lnTo>
                    <a:pt x="516870" y="625565"/>
                  </a:lnTo>
                  <a:lnTo>
                    <a:pt x="477204" y="645017"/>
                  </a:lnTo>
                  <a:lnTo>
                    <a:pt x="434815" y="659407"/>
                  </a:lnTo>
                  <a:lnTo>
                    <a:pt x="390110" y="668334"/>
                  </a:lnTo>
                  <a:lnTo>
                    <a:pt x="343499" y="67139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s-ES">
                  <a:solidFill>
                    <a:schemeClr val="bg1"/>
                  </a:solidFill>
                </a:rPr>
                <a:t>UI</a:t>
              </a: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object 18">
              <a:extLst>
                <a:ext uri="{FF2B5EF4-FFF2-40B4-BE49-F238E27FC236}">
                  <a16:creationId xmlns:a16="http://schemas.microsoft.com/office/drawing/2014/main" id="{A2E3ED77-5D02-B045-BF75-451DE946A66B}"/>
                </a:ext>
              </a:extLst>
            </p:cNvPr>
            <p:cNvSpPr/>
            <p:nvPr/>
          </p:nvSpPr>
          <p:spPr>
            <a:xfrm>
              <a:off x="5799057" y="1782923"/>
              <a:ext cx="907809" cy="887673"/>
            </a:xfrm>
            <a:custGeom>
              <a:avLst/>
              <a:gdLst/>
              <a:ahLst/>
              <a:cxnLst/>
              <a:rect l="l" t="t" r="r" b="b"/>
              <a:pathLst>
                <a:path w="687069" h="671829">
                  <a:moveTo>
                    <a:pt x="343499" y="671398"/>
                  </a:moveTo>
                  <a:lnTo>
                    <a:pt x="296888" y="668334"/>
                  </a:lnTo>
                  <a:lnTo>
                    <a:pt x="252183" y="659407"/>
                  </a:lnTo>
                  <a:lnTo>
                    <a:pt x="209793" y="645017"/>
                  </a:lnTo>
                  <a:lnTo>
                    <a:pt x="170128" y="625565"/>
                  </a:lnTo>
                  <a:lnTo>
                    <a:pt x="133597" y="601450"/>
                  </a:lnTo>
                  <a:lnTo>
                    <a:pt x="100608" y="573073"/>
                  </a:lnTo>
                  <a:lnTo>
                    <a:pt x="71572" y="540834"/>
                  </a:lnTo>
                  <a:lnTo>
                    <a:pt x="46897" y="505132"/>
                  </a:lnTo>
                  <a:lnTo>
                    <a:pt x="26993" y="466367"/>
                  </a:lnTo>
                  <a:lnTo>
                    <a:pt x="12270" y="424940"/>
                  </a:lnTo>
                  <a:lnTo>
                    <a:pt x="3135" y="381251"/>
                  </a:lnTo>
                  <a:lnTo>
                    <a:pt x="0" y="335699"/>
                  </a:lnTo>
                  <a:lnTo>
                    <a:pt x="3135" y="290147"/>
                  </a:lnTo>
                  <a:lnTo>
                    <a:pt x="12270" y="246457"/>
                  </a:lnTo>
                  <a:lnTo>
                    <a:pt x="26993" y="205030"/>
                  </a:lnTo>
                  <a:lnTo>
                    <a:pt x="46897" y="166266"/>
                  </a:lnTo>
                  <a:lnTo>
                    <a:pt x="71572" y="130564"/>
                  </a:lnTo>
                  <a:lnTo>
                    <a:pt x="100608" y="98324"/>
                  </a:lnTo>
                  <a:lnTo>
                    <a:pt x="133597" y="69947"/>
                  </a:lnTo>
                  <a:lnTo>
                    <a:pt x="170128" y="45833"/>
                  </a:lnTo>
                  <a:lnTo>
                    <a:pt x="209793" y="26381"/>
                  </a:lnTo>
                  <a:lnTo>
                    <a:pt x="252183" y="11991"/>
                  </a:lnTo>
                  <a:lnTo>
                    <a:pt x="296888" y="3064"/>
                  </a:lnTo>
                  <a:lnTo>
                    <a:pt x="343499" y="0"/>
                  </a:lnTo>
                  <a:lnTo>
                    <a:pt x="397559" y="4182"/>
                  </a:lnTo>
                  <a:lnTo>
                    <a:pt x="449800" y="16480"/>
                  </a:lnTo>
                  <a:lnTo>
                    <a:pt x="499300" y="36520"/>
                  </a:lnTo>
                  <a:lnTo>
                    <a:pt x="545137" y="63926"/>
                  </a:lnTo>
                  <a:lnTo>
                    <a:pt x="586388" y="98324"/>
                  </a:lnTo>
                  <a:lnTo>
                    <a:pt x="621589" y="138638"/>
                  </a:lnTo>
                  <a:lnTo>
                    <a:pt x="649632" y="183435"/>
                  </a:lnTo>
                  <a:lnTo>
                    <a:pt x="670136" y="231814"/>
                  </a:lnTo>
                  <a:lnTo>
                    <a:pt x="682719" y="282870"/>
                  </a:lnTo>
                  <a:lnTo>
                    <a:pt x="686998" y="335699"/>
                  </a:lnTo>
                  <a:lnTo>
                    <a:pt x="683862" y="381251"/>
                  </a:lnTo>
                  <a:lnTo>
                    <a:pt x="674728" y="424940"/>
                  </a:lnTo>
                  <a:lnTo>
                    <a:pt x="660004" y="466367"/>
                  </a:lnTo>
                  <a:lnTo>
                    <a:pt x="640100" y="505132"/>
                  </a:lnTo>
                  <a:lnTo>
                    <a:pt x="615426" y="540834"/>
                  </a:lnTo>
                  <a:lnTo>
                    <a:pt x="586390" y="573073"/>
                  </a:lnTo>
                  <a:lnTo>
                    <a:pt x="553401" y="601450"/>
                  </a:lnTo>
                  <a:lnTo>
                    <a:pt x="516870" y="625565"/>
                  </a:lnTo>
                  <a:lnTo>
                    <a:pt x="477204" y="645017"/>
                  </a:lnTo>
                  <a:lnTo>
                    <a:pt x="434815" y="659407"/>
                  </a:lnTo>
                  <a:lnTo>
                    <a:pt x="390110" y="668334"/>
                  </a:lnTo>
                  <a:lnTo>
                    <a:pt x="343499" y="671398"/>
                  </a:lnTo>
                  <a:close/>
                </a:path>
              </a:pathLst>
            </a:custGeom>
            <a:solidFill>
              <a:srgbClr val="C17BA0"/>
            </a:solidFill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s-ES" sz="1400" err="1">
                  <a:solidFill>
                    <a:schemeClr val="bg1"/>
                  </a:solidFill>
                </a:rPr>
                <a:t>Bussines</a:t>
              </a:r>
              <a:r>
                <a:rPr lang="es-ES" sz="1400">
                  <a:solidFill>
                    <a:schemeClr val="bg1"/>
                  </a:solidFill>
                </a:rPr>
                <a:t> </a:t>
              </a:r>
              <a:r>
                <a:rPr lang="es-ES" sz="1400" err="1">
                  <a:solidFill>
                    <a:schemeClr val="bg1"/>
                  </a:solidFill>
                </a:rPr>
                <a:t>Logic</a:t>
              </a:r>
              <a:endParaRPr sz="1400">
                <a:solidFill>
                  <a:schemeClr val="bg1"/>
                </a:solidFill>
              </a:endParaRPr>
            </a:p>
          </p:txBody>
        </p:sp>
        <p:sp>
          <p:nvSpPr>
            <p:cNvPr id="14" name="object 18">
              <a:extLst>
                <a:ext uri="{FF2B5EF4-FFF2-40B4-BE49-F238E27FC236}">
                  <a16:creationId xmlns:a16="http://schemas.microsoft.com/office/drawing/2014/main" id="{CA47F38F-FF30-3844-8930-30A11954349C}"/>
                </a:ext>
              </a:extLst>
            </p:cNvPr>
            <p:cNvSpPr/>
            <p:nvPr/>
          </p:nvSpPr>
          <p:spPr>
            <a:xfrm>
              <a:off x="6704204" y="1782922"/>
              <a:ext cx="907809" cy="887673"/>
            </a:xfrm>
            <a:custGeom>
              <a:avLst/>
              <a:gdLst/>
              <a:ahLst/>
              <a:cxnLst/>
              <a:rect l="l" t="t" r="r" b="b"/>
              <a:pathLst>
                <a:path w="687069" h="671829">
                  <a:moveTo>
                    <a:pt x="343499" y="671398"/>
                  </a:moveTo>
                  <a:lnTo>
                    <a:pt x="296888" y="668334"/>
                  </a:lnTo>
                  <a:lnTo>
                    <a:pt x="252183" y="659407"/>
                  </a:lnTo>
                  <a:lnTo>
                    <a:pt x="209793" y="645017"/>
                  </a:lnTo>
                  <a:lnTo>
                    <a:pt x="170128" y="625565"/>
                  </a:lnTo>
                  <a:lnTo>
                    <a:pt x="133597" y="601450"/>
                  </a:lnTo>
                  <a:lnTo>
                    <a:pt x="100608" y="573073"/>
                  </a:lnTo>
                  <a:lnTo>
                    <a:pt x="71572" y="540834"/>
                  </a:lnTo>
                  <a:lnTo>
                    <a:pt x="46897" y="505132"/>
                  </a:lnTo>
                  <a:lnTo>
                    <a:pt x="26993" y="466367"/>
                  </a:lnTo>
                  <a:lnTo>
                    <a:pt x="12270" y="424940"/>
                  </a:lnTo>
                  <a:lnTo>
                    <a:pt x="3135" y="381251"/>
                  </a:lnTo>
                  <a:lnTo>
                    <a:pt x="0" y="335699"/>
                  </a:lnTo>
                  <a:lnTo>
                    <a:pt x="3135" y="290147"/>
                  </a:lnTo>
                  <a:lnTo>
                    <a:pt x="12270" y="246457"/>
                  </a:lnTo>
                  <a:lnTo>
                    <a:pt x="26993" y="205030"/>
                  </a:lnTo>
                  <a:lnTo>
                    <a:pt x="46897" y="166266"/>
                  </a:lnTo>
                  <a:lnTo>
                    <a:pt x="71572" y="130564"/>
                  </a:lnTo>
                  <a:lnTo>
                    <a:pt x="100608" y="98324"/>
                  </a:lnTo>
                  <a:lnTo>
                    <a:pt x="133597" y="69947"/>
                  </a:lnTo>
                  <a:lnTo>
                    <a:pt x="170128" y="45833"/>
                  </a:lnTo>
                  <a:lnTo>
                    <a:pt x="209793" y="26381"/>
                  </a:lnTo>
                  <a:lnTo>
                    <a:pt x="252183" y="11991"/>
                  </a:lnTo>
                  <a:lnTo>
                    <a:pt x="296888" y="3064"/>
                  </a:lnTo>
                  <a:lnTo>
                    <a:pt x="343499" y="0"/>
                  </a:lnTo>
                  <a:lnTo>
                    <a:pt x="397559" y="4182"/>
                  </a:lnTo>
                  <a:lnTo>
                    <a:pt x="449800" y="16480"/>
                  </a:lnTo>
                  <a:lnTo>
                    <a:pt x="499300" y="36520"/>
                  </a:lnTo>
                  <a:lnTo>
                    <a:pt x="545137" y="63926"/>
                  </a:lnTo>
                  <a:lnTo>
                    <a:pt x="586388" y="98324"/>
                  </a:lnTo>
                  <a:lnTo>
                    <a:pt x="621589" y="138638"/>
                  </a:lnTo>
                  <a:lnTo>
                    <a:pt x="649632" y="183435"/>
                  </a:lnTo>
                  <a:lnTo>
                    <a:pt x="670136" y="231814"/>
                  </a:lnTo>
                  <a:lnTo>
                    <a:pt x="682719" y="282870"/>
                  </a:lnTo>
                  <a:lnTo>
                    <a:pt x="686998" y="335699"/>
                  </a:lnTo>
                  <a:lnTo>
                    <a:pt x="683862" y="381251"/>
                  </a:lnTo>
                  <a:lnTo>
                    <a:pt x="674728" y="424940"/>
                  </a:lnTo>
                  <a:lnTo>
                    <a:pt x="660004" y="466367"/>
                  </a:lnTo>
                  <a:lnTo>
                    <a:pt x="640100" y="505132"/>
                  </a:lnTo>
                  <a:lnTo>
                    <a:pt x="615426" y="540834"/>
                  </a:lnTo>
                  <a:lnTo>
                    <a:pt x="586390" y="573073"/>
                  </a:lnTo>
                  <a:lnTo>
                    <a:pt x="553401" y="601450"/>
                  </a:lnTo>
                  <a:lnTo>
                    <a:pt x="516870" y="625565"/>
                  </a:lnTo>
                  <a:lnTo>
                    <a:pt x="477204" y="645017"/>
                  </a:lnTo>
                  <a:lnTo>
                    <a:pt x="434815" y="659407"/>
                  </a:lnTo>
                  <a:lnTo>
                    <a:pt x="390110" y="668334"/>
                  </a:lnTo>
                  <a:lnTo>
                    <a:pt x="343499" y="67139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s-ES" sz="1400">
                  <a:solidFill>
                    <a:schemeClr val="bg1"/>
                  </a:solidFill>
                </a:rPr>
                <a:t>Data </a:t>
              </a:r>
            </a:p>
            <a:p>
              <a:pPr algn="ctr"/>
              <a:r>
                <a:rPr lang="es-ES" sz="1400">
                  <a:solidFill>
                    <a:schemeClr val="bg1"/>
                  </a:solidFill>
                </a:rPr>
                <a:t>Access </a:t>
              </a:r>
              <a:r>
                <a:rPr lang="es-ES" sz="1400" err="1">
                  <a:solidFill>
                    <a:schemeClr val="bg1"/>
                  </a:solidFill>
                </a:rPr>
                <a:t>Layer</a:t>
              </a:r>
              <a:endParaRPr sz="1400">
                <a:solidFill>
                  <a:schemeClr val="bg1"/>
                </a:solidFill>
              </a:endParaRP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AADE77FB-757C-7F49-8A08-5BC872FB1CEC}"/>
                </a:ext>
              </a:extLst>
            </p:cNvPr>
            <p:cNvSpPr/>
            <p:nvPr/>
          </p:nvSpPr>
          <p:spPr>
            <a:xfrm>
              <a:off x="6324216" y="3506010"/>
              <a:ext cx="759973" cy="841436"/>
            </a:xfrm>
            <a:prstGeom prst="ca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955088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4329" y="2151950"/>
            <a:ext cx="481584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/>
              <a:t>Persistent</a:t>
            </a:r>
            <a:r>
              <a:rPr spc="-180"/>
              <a:t> </a:t>
            </a:r>
            <a:r>
              <a:rPr spc="145"/>
              <a:t>Volumes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09958" y="2946780"/>
            <a:ext cx="1233805" cy="487680"/>
          </a:xfrm>
          <a:custGeom>
            <a:avLst/>
            <a:gdLst/>
            <a:ahLst/>
            <a:cxnLst/>
            <a:rect l="l" t="t" r="r" b="b"/>
            <a:pathLst>
              <a:path w="1233804" h="487679">
                <a:moveTo>
                  <a:pt x="1233297" y="0"/>
                </a:moveTo>
                <a:lnTo>
                  <a:pt x="0" y="0"/>
                </a:lnTo>
                <a:lnTo>
                  <a:pt x="0" y="411289"/>
                </a:lnTo>
                <a:lnTo>
                  <a:pt x="0" y="487489"/>
                </a:lnTo>
                <a:lnTo>
                  <a:pt x="1233297" y="487489"/>
                </a:lnTo>
                <a:lnTo>
                  <a:pt x="1233297" y="411289"/>
                </a:lnTo>
                <a:lnTo>
                  <a:pt x="1233297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785198" y="3092251"/>
            <a:ext cx="883285" cy="208279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Config</a:t>
            </a:r>
            <a:r>
              <a:rPr sz="1200" b="1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30">
                <a:solidFill>
                  <a:srgbClr val="FFFFFF"/>
                </a:solidFill>
                <a:latin typeface="Arial"/>
                <a:cs typeface="Arial"/>
              </a:rPr>
              <a:t>Maps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8798" y="298228"/>
            <a:ext cx="4283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>
                <a:solidFill>
                  <a:srgbClr val="01569A"/>
                </a:solidFill>
                <a:latin typeface="Arial"/>
                <a:cs typeface="Arial"/>
              </a:rPr>
              <a:t>Persistent</a:t>
            </a:r>
            <a:r>
              <a:rPr sz="3600" b="1" spc="-180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sz="3600" b="1" spc="35">
                <a:solidFill>
                  <a:srgbClr val="01569A"/>
                </a:solidFill>
                <a:latin typeface="Arial"/>
                <a:cs typeface="Arial"/>
              </a:rPr>
              <a:t>Volumes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35043" y="2153178"/>
            <a:ext cx="1983105" cy="487680"/>
          </a:xfrm>
          <a:prstGeom prst="rect">
            <a:avLst/>
          </a:prstGeom>
          <a:solidFill>
            <a:srgbClr val="C17BA0"/>
          </a:solidFill>
        </p:spPr>
        <p:txBody>
          <a:bodyPr vert="horz" wrap="square" lIns="0" tIns="146685" rIns="0" bIns="0" rtlCol="0">
            <a:spAutoFit/>
          </a:bodyPr>
          <a:lstStyle/>
          <a:p>
            <a:pPr marL="596900">
              <a:lnSpc>
                <a:spcPct val="100000"/>
              </a:lnSpc>
              <a:spcBef>
                <a:spcPts val="1155"/>
              </a:spcBef>
            </a:pP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Replica</a:t>
            </a:r>
            <a:r>
              <a:rPr sz="1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32792" y="2708819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5" h="278130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35043" y="1238780"/>
            <a:ext cx="1983105" cy="487680"/>
          </a:xfrm>
          <a:prstGeom prst="rect">
            <a:avLst/>
          </a:prstGeom>
          <a:solidFill>
            <a:srgbClr val="B3A7D6"/>
          </a:solidFill>
        </p:spPr>
        <p:txBody>
          <a:bodyPr vert="horz" wrap="square" lIns="0" tIns="146685" rIns="0" bIns="0" rtlCol="0">
            <a:spAutoFit/>
          </a:bodyPr>
          <a:lstStyle/>
          <a:p>
            <a:pPr marL="564515">
              <a:lnSpc>
                <a:spcPct val="100000"/>
              </a:lnSpc>
              <a:spcBef>
                <a:spcPts val="1155"/>
              </a:spcBef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9" name="object 9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2792" y="1794431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5" h="278130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33763" y="2870569"/>
            <a:ext cx="1233805" cy="487680"/>
          </a:xfrm>
          <a:custGeom>
            <a:avLst/>
            <a:gdLst/>
            <a:ahLst/>
            <a:cxnLst/>
            <a:rect l="l" t="t" r="r" b="b"/>
            <a:pathLst>
              <a:path w="1233804" h="487679">
                <a:moveTo>
                  <a:pt x="1233297" y="487499"/>
                </a:moveTo>
                <a:lnTo>
                  <a:pt x="0" y="487499"/>
                </a:lnTo>
                <a:lnTo>
                  <a:pt x="0" y="0"/>
                </a:lnTo>
                <a:lnTo>
                  <a:pt x="1233297" y="0"/>
                </a:lnTo>
                <a:lnTo>
                  <a:pt x="1233297" y="487499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609963" y="2946768"/>
            <a:ext cx="1157605" cy="411480"/>
          </a:xfrm>
          <a:prstGeom prst="rect">
            <a:avLst/>
          </a:prstGeom>
          <a:solidFill>
            <a:srgbClr val="B6B6B6"/>
          </a:solidFill>
        </p:spPr>
        <p:txBody>
          <a:bodyPr vert="horz" wrap="square" lIns="0" tIns="70485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555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Config</a:t>
            </a:r>
            <a:r>
              <a:rPr sz="1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>
                <a:solidFill>
                  <a:srgbClr val="FFFFFF"/>
                </a:solidFill>
                <a:latin typeface="Arial"/>
                <a:cs typeface="Arial"/>
              </a:rPr>
              <a:t>Files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847152" y="3100081"/>
            <a:ext cx="1996439" cy="1096645"/>
            <a:chOff x="4847152" y="3100081"/>
            <a:chExt cx="1996439" cy="1096645"/>
          </a:xfrm>
        </p:grpSpPr>
        <p:sp>
          <p:nvSpPr>
            <p:cNvPr id="16" name="object 16"/>
            <p:cNvSpPr/>
            <p:nvPr/>
          </p:nvSpPr>
          <p:spPr>
            <a:xfrm>
              <a:off x="4861440" y="3114368"/>
              <a:ext cx="672465" cy="414020"/>
            </a:xfrm>
            <a:custGeom>
              <a:avLst/>
              <a:gdLst/>
              <a:ahLst/>
              <a:cxnLst/>
              <a:rect l="l" t="t" r="r" b="b"/>
              <a:pathLst>
                <a:path w="672464" h="414020">
                  <a:moveTo>
                    <a:pt x="0" y="413399"/>
                  </a:moveTo>
                  <a:lnTo>
                    <a:pt x="672298" y="0"/>
                  </a:lnTo>
                </a:path>
              </a:pathLst>
            </a:custGeom>
            <a:ln w="2857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09958" y="3708768"/>
              <a:ext cx="1233805" cy="487680"/>
            </a:xfrm>
            <a:custGeom>
              <a:avLst/>
              <a:gdLst/>
              <a:ahLst/>
              <a:cxnLst/>
              <a:rect l="l" t="t" r="r" b="b"/>
              <a:pathLst>
                <a:path w="1233804" h="487679">
                  <a:moveTo>
                    <a:pt x="1233297" y="0"/>
                  </a:moveTo>
                  <a:lnTo>
                    <a:pt x="0" y="0"/>
                  </a:lnTo>
                  <a:lnTo>
                    <a:pt x="0" y="411302"/>
                  </a:lnTo>
                  <a:lnTo>
                    <a:pt x="0" y="487502"/>
                  </a:lnTo>
                  <a:lnTo>
                    <a:pt x="1233297" y="487502"/>
                  </a:lnTo>
                  <a:lnTo>
                    <a:pt x="1233297" y="411302"/>
                  </a:lnTo>
                  <a:lnTo>
                    <a:pt x="1233297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785198" y="3854250"/>
            <a:ext cx="883285" cy="208279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Config</a:t>
            </a:r>
            <a:r>
              <a:rPr sz="1200" b="1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30">
                <a:solidFill>
                  <a:srgbClr val="FFFFFF"/>
                </a:solidFill>
                <a:latin typeface="Arial"/>
                <a:cs typeface="Arial"/>
              </a:rPr>
              <a:t>Maps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533763" y="3632567"/>
            <a:ext cx="1233805" cy="487680"/>
          </a:xfrm>
          <a:custGeom>
            <a:avLst/>
            <a:gdLst/>
            <a:ahLst/>
            <a:cxnLst/>
            <a:rect l="l" t="t" r="r" b="b"/>
            <a:pathLst>
              <a:path w="1233804" h="487679">
                <a:moveTo>
                  <a:pt x="1233297" y="487499"/>
                </a:moveTo>
                <a:lnTo>
                  <a:pt x="0" y="487499"/>
                </a:lnTo>
                <a:lnTo>
                  <a:pt x="0" y="0"/>
                </a:lnTo>
                <a:lnTo>
                  <a:pt x="1233297" y="0"/>
                </a:lnTo>
                <a:lnTo>
                  <a:pt x="1233297" y="487499"/>
                </a:lnTo>
                <a:close/>
              </a:path>
            </a:pathLst>
          </a:custGeom>
          <a:solidFill>
            <a:srgbClr val="DF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609963" y="3708767"/>
            <a:ext cx="1157605" cy="411480"/>
          </a:xfrm>
          <a:prstGeom prst="rect">
            <a:avLst/>
          </a:prstGeom>
          <a:solidFill>
            <a:srgbClr val="DF6666"/>
          </a:solidFill>
        </p:spPr>
        <p:txBody>
          <a:bodyPr vert="horz" wrap="square" lIns="0" tIns="70485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555"/>
              </a:spcBef>
            </a:pPr>
            <a:r>
              <a:rPr sz="1200" b="1" spc="-30">
                <a:solidFill>
                  <a:srgbClr val="FFFFFF"/>
                </a:solidFill>
                <a:latin typeface="Arial"/>
                <a:cs typeface="Arial"/>
              </a:rPr>
              <a:t>Credentials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187443" y="3143768"/>
            <a:ext cx="2360930" cy="768350"/>
            <a:chOff x="3187443" y="3143768"/>
            <a:chExt cx="2360930" cy="768350"/>
          </a:xfrm>
        </p:grpSpPr>
        <p:sp>
          <p:nvSpPr>
            <p:cNvPr id="22" name="object 22"/>
            <p:cNvSpPr/>
            <p:nvPr/>
          </p:nvSpPr>
          <p:spPr>
            <a:xfrm>
              <a:off x="4861440" y="3527767"/>
              <a:ext cx="672465" cy="348615"/>
            </a:xfrm>
            <a:custGeom>
              <a:avLst/>
              <a:gdLst/>
              <a:ahLst/>
              <a:cxnLst/>
              <a:rect l="l" t="t" r="r" b="b"/>
              <a:pathLst>
                <a:path w="672464" h="348614">
                  <a:moveTo>
                    <a:pt x="0" y="0"/>
                  </a:moveTo>
                  <a:lnTo>
                    <a:pt x="672298" y="348599"/>
                  </a:lnTo>
                </a:path>
              </a:pathLst>
            </a:custGeom>
            <a:ln w="2857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87443" y="3143768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5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23368" y="3272268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5" h="478789">
                  <a:moveTo>
                    <a:pt x="406899" y="478199"/>
                  </a:moveTo>
                  <a:lnTo>
                    <a:pt x="79699" y="478199"/>
                  </a:lnTo>
                  <a:lnTo>
                    <a:pt x="48673" y="471936"/>
                  </a:lnTo>
                  <a:lnTo>
                    <a:pt x="23340" y="454858"/>
                  </a:lnTo>
                  <a:lnTo>
                    <a:pt x="6262" y="429525"/>
                  </a:lnTo>
                  <a:lnTo>
                    <a:pt x="0" y="398499"/>
                  </a:lnTo>
                  <a:lnTo>
                    <a:pt x="0" y="79724"/>
                  </a:lnTo>
                  <a:lnTo>
                    <a:pt x="6262" y="48694"/>
                  </a:lnTo>
                  <a:lnTo>
                    <a:pt x="23345" y="23349"/>
                  </a:lnTo>
                  <a:lnTo>
                    <a:pt x="48673" y="6266"/>
                  </a:lnTo>
                  <a:lnTo>
                    <a:pt x="79699" y="0"/>
                  </a:lnTo>
                  <a:lnTo>
                    <a:pt x="406899" y="0"/>
                  </a:lnTo>
                  <a:lnTo>
                    <a:pt x="451108" y="13394"/>
                  </a:lnTo>
                  <a:lnTo>
                    <a:pt x="480530" y="49212"/>
                  </a:lnTo>
                  <a:lnTo>
                    <a:pt x="486599" y="79724"/>
                  </a:lnTo>
                  <a:lnTo>
                    <a:pt x="486599" y="398499"/>
                  </a:lnTo>
                  <a:lnTo>
                    <a:pt x="480333" y="429525"/>
                  </a:lnTo>
                  <a:lnTo>
                    <a:pt x="463249" y="454858"/>
                  </a:lnTo>
                  <a:lnTo>
                    <a:pt x="437914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187443" y="3143768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 spc="-5">
                <a:solidFill>
                  <a:srgbClr val="666666"/>
                </a:solidFill>
                <a:latin typeface="Arial"/>
                <a:cs typeface="Arial"/>
              </a:rPr>
              <a:t>C1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101841" y="3143768"/>
            <a:ext cx="760095" cy="768350"/>
            <a:chOff x="4101841" y="3143768"/>
            <a:chExt cx="760095" cy="768350"/>
          </a:xfrm>
        </p:grpSpPr>
        <p:sp>
          <p:nvSpPr>
            <p:cNvPr id="27" name="object 27"/>
            <p:cNvSpPr/>
            <p:nvPr/>
          </p:nvSpPr>
          <p:spPr>
            <a:xfrm>
              <a:off x="4101841" y="3143768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5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237766" y="3272268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5" h="478789">
                  <a:moveTo>
                    <a:pt x="406899" y="478199"/>
                  </a:moveTo>
                  <a:lnTo>
                    <a:pt x="79699" y="478199"/>
                  </a:lnTo>
                  <a:lnTo>
                    <a:pt x="48673" y="471936"/>
                  </a:lnTo>
                  <a:lnTo>
                    <a:pt x="23340" y="454858"/>
                  </a:lnTo>
                  <a:lnTo>
                    <a:pt x="6262" y="429525"/>
                  </a:lnTo>
                  <a:lnTo>
                    <a:pt x="0" y="398499"/>
                  </a:lnTo>
                  <a:lnTo>
                    <a:pt x="0" y="79724"/>
                  </a:lnTo>
                  <a:lnTo>
                    <a:pt x="6262" y="48694"/>
                  </a:lnTo>
                  <a:lnTo>
                    <a:pt x="23345" y="23349"/>
                  </a:lnTo>
                  <a:lnTo>
                    <a:pt x="48673" y="6266"/>
                  </a:lnTo>
                  <a:lnTo>
                    <a:pt x="79699" y="0"/>
                  </a:lnTo>
                  <a:lnTo>
                    <a:pt x="406899" y="0"/>
                  </a:lnTo>
                  <a:lnTo>
                    <a:pt x="451108" y="13394"/>
                  </a:lnTo>
                  <a:lnTo>
                    <a:pt x="480530" y="49212"/>
                  </a:lnTo>
                  <a:lnTo>
                    <a:pt x="486599" y="79724"/>
                  </a:lnTo>
                  <a:lnTo>
                    <a:pt x="486599" y="398499"/>
                  </a:lnTo>
                  <a:lnTo>
                    <a:pt x="480333" y="429525"/>
                  </a:lnTo>
                  <a:lnTo>
                    <a:pt x="463249" y="454858"/>
                  </a:lnTo>
                  <a:lnTo>
                    <a:pt x="437914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101841" y="3143768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>
                <a:solidFill>
                  <a:srgbClr val="666666"/>
                </a:solidFill>
                <a:latin typeface="Arial"/>
                <a:cs typeface="Arial"/>
              </a:rPr>
              <a:t>C2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035043" y="4348666"/>
            <a:ext cx="2059305" cy="563880"/>
            <a:chOff x="3035043" y="4348666"/>
            <a:chExt cx="2059305" cy="563880"/>
          </a:xfrm>
        </p:grpSpPr>
        <p:sp>
          <p:nvSpPr>
            <p:cNvPr id="31" name="object 31"/>
            <p:cNvSpPr/>
            <p:nvPr/>
          </p:nvSpPr>
          <p:spPr>
            <a:xfrm>
              <a:off x="3111258" y="4424870"/>
              <a:ext cx="1983105" cy="487680"/>
            </a:xfrm>
            <a:custGeom>
              <a:avLst/>
              <a:gdLst/>
              <a:ahLst/>
              <a:cxnLst/>
              <a:rect l="l" t="t" r="r" b="b"/>
              <a:pathLst>
                <a:path w="1983104" h="487679">
                  <a:moveTo>
                    <a:pt x="1982698" y="0"/>
                  </a:moveTo>
                  <a:lnTo>
                    <a:pt x="0" y="0"/>
                  </a:lnTo>
                  <a:lnTo>
                    <a:pt x="0" y="411302"/>
                  </a:lnTo>
                  <a:lnTo>
                    <a:pt x="0" y="487502"/>
                  </a:lnTo>
                  <a:lnTo>
                    <a:pt x="1982698" y="487502"/>
                  </a:lnTo>
                  <a:lnTo>
                    <a:pt x="1982698" y="411302"/>
                  </a:lnTo>
                  <a:lnTo>
                    <a:pt x="1982698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035043" y="4348666"/>
              <a:ext cx="1983105" cy="487680"/>
            </a:xfrm>
            <a:custGeom>
              <a:avLst/>
              <a:gdLst/>
              <a:ahLst/>
              <a:cxnLst/>
              <a:rect l="l" t="t" r="r" b="b"/>
              <a:pathLst>
                <a:path w="1983104" h="487679">
                  <a:moveTo>
                    <a:pt x="1982696" y="487499"/>
                  </a:moveTo>
                  <a:lnTo>
                    <a:pt x="0" y="487499"/>
                  </a:lnTo>
                  <a:lnTo>
                    <a:pt x="0" y="0"/>
                  </a:lnTo>
                  <a:lnTo>
                    <a:pt x="1982696" y="0"/>
                  </a:lnTo>
                  <a:lnTo>
                    <a:pt x="1982696" y="4874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111268" y="4424865"/>
            <a:ext cx="1906905" cy="411480"/>
          </a:xfrm>
          <a:prstGeom prst="rect">
            <a:avLst/>
          </a:prstGeom>
          <a:solidFill>
            <a:srgbClr val="B6B6B6"/>
          </a:solidFill>
        </p:spPr>
        <p:txBody>
          <a:bodyPr vert="horz" wrap="square" lIns="0" tIns="7048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555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Persistent </a:t>
            </a:r>
            <a:r>
              <a:rPr sz="1200" b="1" spc="-20">
                <a:solidFill>
                  <a:srgbClr val="FFFFFF"/>
                </a:solidFill>
                <a:latin typeface="Arial"/>
                <a:cs typeface="Arial"/>
              </a:rPr>
              <a:t>Volume </a:t>
            </a:r>
            <a:r>
              <a:rPr sz="1200" b="1" spc="-30">
                <a:solidFill>
                  <a:srgbClr val="FFFFFF"/>
                </a:solidFill>
                <a:latin typeface="Arial"/>
                <a:cs typeface="Arial"/>
              </a:rPr>
              <a:t>Claim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67392" y="3911867"/>
            <a:ext cx="914400" cy="436880"/>
          </a:xfrm>
          <a:custGeom>
            <a:avLst/>
            <a:gdLst/>
            <a:ahLst/>
            <a:cxnLst/>
            <a:rect l="l" t="t" r="r" b="b"/>
            <a:pathLst>
              <a:path w="914400" h="436879">
                <a:moveTo>
                  <a:pt x="458999" y="436799"/>
                </a:moveTo>
                <a:lnTo>
                  <a:pt x="914398" y="0"/>
                </a:lnTo>
              </a:path>
              <a:path w="914400" h="436879">
                <a:moveTo>
                  <a:pt x="458999" y="436799"/>
                </a:moveTo>
                <a:lnTo>
                  <a:pt x="0" y="0"/>
                </a:lnTo>
              </a:path>
            </a:pathLst>
          </a:custGeom>
          <a:ln w="2857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35776" y="4348666"/>
            <a:ext cx="1983105" cy="487680"/>
          </a:xfrm>
          <a:prstGeom prst="rect">
            <a:avLst/>
          </a:prstGeom>
          <a:solidFill>
            <a:srgbClr val="01569A"/>
          </a:solidFill>
        </p:spPr>
        <p:txBody>
          <a:bodyPr vert="horz" wrap="square" lIns="0" tIns="146685" rIns="0" bIns="0" rtlCol="0">
            <a:spAutoFit/>
          </a:bodyPr>
          <a:lstStyle/>
          <a:p>
            <a:pPr marL="310515">
              <a:lnSpc>
                <a:spcPct val="100000"/>
              </a:lnSpc>
              <a:spcBef>
                <a:spcPts val="1155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Persistent</a:t>
            </a:r>
            <a:r>
              <a:rPr sz="1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30">
                <a:solidFill>
                  <a:srgbClr val="FFFFFF"/>
                </a:solidFill>
                <a:latin typeface="Arial"/>
                <a:cs typeface="Arial"/>
              </a:rPr>
              <a:t>Volumes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026411" y="2911119"/>
            <a:ext cx="1022985" cy="1696085"/>
            <a:chOff x="2026411" y="2911119"/>
            <a:chExt cx="1022985" cy="1696085"/>
          </a:xfrm>
        </p:grpSpPr>
        <p:sp>
          <p:nvSpPr>
            <p:cNvPr id="37" name="object 37"/>
            <p:cNvSpPr/>
            <p:nvPr/>
          </p:nvSpPr>
          <p:spPr>
            <a:xfrm>
              <a:off x="2518470" y="4592415"/>
              <a:ext cx="516890" cy="0"/>
            </a:xfrm>
            <a:custGeom>
              <a:avLst/>
              <a:gdLst/>
              <a:ahLst/>
              <a:cxnLst/>
              <a:rect l="l" t="t" r="r" b="b"/>
              <a:pathLst>
                <a:path w="516889">
                  <a:moveTo>
                    <a:pt x="0" y="0"/>
                  </a:moveTo>
                  <a:lnTo>
                    <a:pt x="516598" y="0"/>
                  </a:lnTo>
                </a:path>
              </a:pathLst>
            </a:custGeom>
            <a:ln w="2857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26411" y="2911119"/>
              <a:ext cx="487680" cy="1233805"/>
            </a:xfrm>
            <a:custGeom>
              <a:avLst/>
              <a:gdLst/>
              <a:ahLst/>
              <a:cxnLst/>
              <a:rect l="l" t="t" r="r" b="b"/>
              <a:pathLst>
                <a:path w="487680" h="1233804">
                  <a:moveTo>
                    <a:pt x="487509" y="1233297"/>
                  </a:moveTo>
                  <a:lnTo>
                    <a:pt x="0" y="1233297"/>
                  </a:lnTo>
                  <a:lnTo>
                    <a:pt x="0" y="0"/>
                  </a:lnTo>
                  <a:lnTo>
                    <a:pt x="487509" y="0"/>
                  </a:lnTo>
                  <a:lnTo>
                    <a:pt x="487509" y="1233297"/>
                  </a:lnTo>
                  <a:close/>
                </a:path>
              </a:pathLst>
            </a:custGeom>
            <a:solidFill>
              <a:srgbClr val="93C3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159200" y="3259730"/>
            <a:ext cx="233679" cy="53657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b="1" spc="-4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711769" y="3436718"/>
            <a:ext cx="278130" cy="182245"/>
          </a:xfrm>
          <a:custGeom>
            <a:avLst/>
            <a:gdLst/>
            <a:ahLst/>
            <a:cxnLst/>
            <a:rect l="l" t="t" r="r" b="b"/>
            <a:pathLst>
              <a:path w="278130" h="182245">
                <a:moveTo>
                  <a:pt x="186749" y="182099"/>
                </a:moveTo>
                <a:lnTo>
                  <a:pt x="186749" y="136574"/>
                </a:lnTo>
                <a:lnTo>
                  <a:pt x="0" y="136574"/>
                </a:lnTo>
                <a:lnTo>
                  <a:pt x="0" y="45524"/>
                </a:lnTo>
                <a:lnTo>
                  <a:pt x="186749" y="45524"/>
                </a:lnTo>
                <a:lnTo>
                  <a:pt x="186749" y="0"/>
                </a:lnTo>
                <a:lnTo>
                  <a:pt x="277799" y="91049"/>
                </a:lnTo>
                <a:lnTo>
                  <a:pt x="186749" y="1820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506215" y="1319444"/>
            <a:ext cx="3289300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5">
                <a:solidFill>
                  <a:srgbClr val="666666"/>
                </a:solidFill>
                <a:latin typeface="Lato"/>
                <a:cs typeface="Lato"/>
              </a:rPr>
              <a:t>PVC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defines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volume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size,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and  type: ReadOnly, </a:t>
            </a: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ReadWrite, 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ReadWriteMany</a:t>
            </a:r>
            <a:endParaRPr sz="18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98" y="298236"/>
            <a:ext cx="5491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>
                <a:solidFill>
                  <a:srgbClr val="01569A"/>
                </a:solidFill>
                <a:latin typeface="Arial"/>
                <a:cs typeface="Arial"/>
              </a:rPr>
              <a:t>Persistent </a:t>
            </a:r>
            <a:r>
              <a:rPr sz="3600" b="1" spc="80">
                <a:solidFill>
                  <a:srgbClr val="01569A"/>
                </a:solidFill>
                <a:latin typeface="Arial"/>
                <a:cs typeface="Arial"/>
              </a:rPr>
              <a:t>Volume</a:t>
            </a:r>
            <a:r>
              <a:rPr sz="3600" b="1" spc="-335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sz="3600" b="1" spc="5">
                <a:solidFill>
                  <a:srgbClr val="01569A"/>
                </a:solidFill>
                <a:latin typeface="Arial"/>
                <a:cs typeface="Arial"/>
              </a:rPr>
              <a:t>Types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4" name="object 4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0148" y="1167045"/>
            <a:ext cx="2912745" cy="316865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GCEPersistentDisk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AWSElasticBlockStore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5">
                <a:solidFill>
                  <a:srgbClr val="666666"/>
                </a:solidFill>
                <a:latin typeface="Lato"/>
                <a:cs typeface="Lato"/>
              </a:rPr>
              <a:t>AzureFile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AzureDisk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5">
                <a:solidFill>
                  <a:srgbClr val="666666"/>
                </a:solidFill>
                <a:latin typeface="Lato"/>
                <a:cs typeface="Lato"/>
              </a:rPr>
              <a:t>FC </a:t>
            </a:r>
            <a:r>
              <a:rPr sz="1800" spc="25">
                <a:solidFill>
                  <a:srgbClr val="666666"/>
                </a:solidFill>
                <a:latin typeface="Lato"/>
                <a:cs typeface="Lato"/>
              </a:rPr>
              <a:t>(Fibre</a:t>
            </a:r>
            <a:r>
              <a:rPr sz="1800" spc="-25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Channel)**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FlexVolume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Flocker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15">
                <a:solidFill>
                  <a:srgbClr val="666666"/>
                </a:solidFill>
                <a:latin typeface="Lato"/>
                <a:cs typeface="Lato"/>
              </a:rPr>
              <a:t>NFS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iSCSI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RBD</a:t>
            </a:r>
            <a:r>
              <a:rPr sz="1800" spc="-13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(Ceph</a:t>
            </a:r>
            <a:r>
              <a:rPr sz="1800" spc="-13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Block</a:t>
            </a:r>
            <a:r>
              <a:rPr sz="1800" spc="-13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Device)</a:t>
            </a:r>
            <a:endParaRPr sz="18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55338" y="1167045"/>
            <a:ext cx="3744595" cy="285432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CephFS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5">
                <a:solidFill>
                  <a:srgbClr val="666666"/>
                </a:solidFill>
                <a:latin typeface="Lato"/>
                <a:cs typeface="Lato"/>
              </a:rPr>
              <a:t>Cinder</a:t>
            </a:r>
            <a:r>
              <a:rPr sz="1800" spc="-12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(OpenStack</a:t>
            </a:r>
            <a:r>
              <a:rPr sz="1800" spc="-12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block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5">
                <a:solidFill>
                  <a:srgbClr val="666666"/>
                </a:solidFill>
                <a:latin typeface="Lato"/>
                <a:cs typeface="Lato"/>
              </a:rPr>
              <a:t>storage)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Glusterfs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VsphereVolume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Quobyte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Volumes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VMware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Photon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5">
                <a:solidFill>
                  <a:srgbClr val="666666"/>
                </a:solidFill>
                <a:latin typeface="Lato"/>
                <a:cs typeface="Lato"/>
              </a:rPr>
              <a:t>Portworx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Volumes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ScaleIO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Volumes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StorageOS</a:t>
            </a:r>
            <a:endParaRPr sz="18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5424" y="4669724"/>
            <a:ext cx="7464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>
                <a:solidFill>
                  <a:srgbClr val="666666"/>
                </a:solidFill>
                <a:latin typeface="Lato"/>
                <a:cs typeface="Lato"/>
              </a:rPr>
              <a:t>https://kubernetes.io/docs/concepts/storage/persistent-volumes/#types-of-persistent-volumes</a:t>
            </a:r>
            <a:endParaRPr sz="14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917" y="2151950"/>
            <a:ext cx="501269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0"/>
              <a:t>Rolling </a:t>
            </a:r>
            <a:r>
              <a:rPr spc="95"/>
              <a:t>Out</a:t>
            </a:r>
            <a:r>
              <a:rPr spc="-345"/>
              <a:t> </a:t>
            </a:r>
            <a:r>
              <a:rPr spc="130"/>
              <a:t>Updates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98" y="298228"/>
            <a:ext cx="525860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z="3600" b="1" spc="50" err="1">
                <a:solidFill>
                  <a:srgbClr val="01569A"/>
                </a:solidFill>
                <a:latin typeface="Arial"/>
                <a:cs typeface="Arial"/>
              </a:rPr>
              <a:t>Strategies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9322" y="1097474"/>
            <a:ext cx="3872678" cy="39064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s-ES" spc="5" err="1">
                <a:solidFill>
                  <a:srgbClr val="666666"/>
                </a:solidFill>
                <a:latin typeface="Lato"/>
                <a:cs typeface="Lato"/>
              </a:rPr>
              <a:t>There</a:t>
            </a:r>
            <a:r>
              <a:rPr lang="es-ES" spc="5">
                <a:solidFill>
                  <a:srgbClr val="666666"/>
                </a:solidFill>
                <a:latin typeface="Lato"/>
                <a:cs typeface="Lato"/>
              </a:rPr>
              <a:t> are </a:t>
            </a:r>
            <a:r>
              <a:rPr lang="es-ES" spc="5" err="1">
                <a:solidFill>
                  <a:srgbClr val="666666"/>
                </a:solidFill>
                <a:latin typeface="Lato"/>
                <a:cs typeface="Lato"/>
              </a:rPr>
              <a:t>several</a:t>
            </a:r>
            <a:r>
              <a:rPr lang="es-ES" spc="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lang="es-ES" spc="5" err="1">
                <a:solidFill>
                  <a:srgbClr val="666666"/>
                </a:solidFill>
                <a:latin typeface="Lato"/>
                <a:cs typeface="Lato"/>
              </a:rPr>
              <a:t>different</a:t>
            </a:r>
            <a:r>
              <a:rPr lang="es-ES" spc="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lang="es-ES" spc="5" err="1">
                <a:solidFill>
                  <a:srgbClr val="666666"/>
                </a:solidFill>
                <a:latin typeface="Lato"/>
                <a:cs typeface="Lato"/>
              </a:rPr>
              <a:t>types</a:t>
            </a:r>
            <a:r>
              <a:rPr lang="es-ES" spc="5">
                <a:solidFill>
                  <a:srgbClr val="666666"/>
                </a:solidFill>
                <a:latin typeface="Lato"/>
                <a:cs typeface="Lato"/>
              </a:rPr>
              <a:t> of </a:t>
            </a:r>
            <a:r>
              <a:rPr lang="es-ES" spc="5" err="1">
                <a:solidFill>
                  <a:srgbClr val="666666"/>
                </a:solidFill>
                <a:latin typeface="Lato"/>
                <a:cs typeface="Lato"/>
              </a:rPr>
              <a:t>deployment</a:t>
            </a:r>
            <a:r>
              <a:rPr lang="es-ES" spc="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lang="es-ES" spc="5" err="1">
                <a:solidFill>
                  <a:srgbClr val="666666"/>
                </a:solidFill>
                <a:latin typeface="Lato"/>
                <a:cs typeface="Lato"/>
              </a:rPr>
              <a:t>strategies</a:t>
            </a:r>
            <a:r>
              <a:rPr lang="es-ES" spc="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lang="es-ES" spc="5" err="1">
                <a:solidFill>
                  <a:srgbClr val="666666"/>
                </a:solidFill>
                <a:latin typeface="Lato"/>
                <a:cs typeface="Lato"/>
              </a:rPr>
              <a:t>you</a:t>
            </a:r>
            <a:r>
              <a:rPr lang="es-ES" spc="5">
                <a:solidFill>
                  <a:srgbClr val="666666"/>
                </a:solidFill>
                <a:latin typeface="Lato"/>
                <a:cs typeface="Lato"/>
              </a:rPr>
              <a:t> can </a:t>
            </a:r>
            <a:r>
              <a:rPr lang="es-ES" spc="5" err="1">
                <a:solidFill>
                  <a:srgbClr val="666666"/>
                </a:solidFill>
                <a:latin typeface="Lato"/>
                <a:cs typeface="Lato"/>
              </a:rPr>
              <a:t>take</a:t>
            </a:r>
            <a:r>
              <a:rPr lang="es-ES" spc="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lang="es-ES" spc="5" err="1">
                <a:solidFill>
                  <a:srgbClr val="666666"/>
                </a:solidFill>
                <a:latin typeface="Lato"/>
                <a:cs typeface="Lato"/>
              </a:rPr>
              <a:t>advantage</a:t>
            </a:r>
            <a:r>
              <a:rPr lang="es-ES" spc="5">
                <a:solidFill>
                  <a:srgbClr val="666666"/>
                </a:solidFill>
                <a:latin typeface="Lato"/>
                <a:cs typeface="Lato"/>
              </a:rPr>
              <a:t> of </a:t>
            </a:r>
            <a:r>
              <a:rPr lang="es-ES" spc="5" err="1">
                <a:solidFill>
                  <a:srgbClr val="666666"/>
                </a:solidFill>
                <a:latin typeface="Lato"/>
                <a:cs typeface="Lato"/>
              </a:rPr>
              <a:t>depending</a:t>
            </a:r>
            <a:r>
              <a:rPr lang="es-ES" spc="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lang="es-ES" spc="5" err="1">
                <a:solidFill>
                  <a:srgbClr val="666666"/>
                </a:solidFill>
                <a:latin typeface="Lato"/>
                <a:cs typeface="Lato"/>
              </a:rPr>
              <a:t>on</a:t>
            </a:r>
            <a:r>
              <a:rPr lang="es-ES" spc="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lang="es-ES" spc="5" err="1">
                <a:solidFill>
                  <a:srgbClr val="666666"/>
                </a:solidFill>
                <a:latin typeface="Lato"/>
                <a:cs typeface="Lato"/>
              </a:rPr>
              <a:t>your</a:t>
            </a:r>
            <a:r>
              <a:rPr lang="es-ES" spc="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lang="es-ES" spc="5" err="1">
                <a:solidFill>
                  <a:srgbClr val="666666"/>
                </a:solidFill>
                <a:latin typeface="Lato"/>
                <a:cs typeface="Lato"/>
              </a:rPr>
              <a:t>goal</a:t>
            </a:r>
            <a:r>
              <a:rPr lang="es-ES" spc="5">
                <a:solidFill>
                  <a:srgbClr val="666666"/>
                </a:solidFill>
                <a:latin typeface="Lato"/>
                <a:cs typeface="Lato"/>
              </a:rPr>
              <a:t>.</a:t>
            </a:r>
          </a:p>
          <a:p>
            <a:pPr marL="836295" marR="5080" lvl="1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s-ES" spc="5">
                <a:solidFill>
                  <a:srgbClr val="666666"/>
                </a:solidFill>
                <a:latin typeface="Lato"/>
              </a:rPr>
              <a:t>Rolling </a:t>
            </a:r>
            <a:r>
              <a:rPr lang="es-ES" spc="5" err="1">
                <a:solidFill>
                  <a:srgbClr val="666666"/>
                </a:solidFill>
                <a:latin typeface="Lato"/>
              </a:rPr>
              <a:t>Deployment</a:t>
            </a:r>
            <a:endParaRPr lang="es-ES" spc="5">
              <a:solidFill>
                <a:srgbClr val="666666"/>
              </a:solidFill>
              <a:latin typeface="Lato"/>
            </a:endParaRPr>
          </a:p>
          <a:p>
            <a:pPr marL="836295" marR="5080" lvl="1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s-ES" spc="5" err="1">
                <a:solidFill>
                  <a:srgbClr val="666666"/>
                </a:solidFill>
                <a:latin typeface="Lato"/>
              </a:rPr>
              <a:t>Recreate</a:t>
            </a:r>
            <a:r>
              <a:rPr lang="es-ES" spc="5">
                <a:solidFill>
                  <a:srgbClr val="666666"/>
                </a:solidFill>
                <a:latin typeface="Lato"/>
              </a:rPr>
              <a:t> </a:t>
            </a:r>
          </a:p>
          <a:p>
            <a:pPr marL="379095" marR="5080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s-ES" spc="5" err="1">
                <a:solidFill>
                  <a:srgbClr val="666666"/>
                </a:solidFill>
                <a:latin typeface="Lato"/>
              </a:rPr>
              <a:t>For</a:t>
            </a:r>
            <a:r>
              <a:rPr lang="es-ES" spc="5">
                <a:solidFill>
                  <a:srgbClr val="666666"/>
                </a:solidFill>
                <a:latin typeface="Lato"/>
              </a:rPr>
              <a:t> </a:t>
            </a:r>
            <a:r>
              <a:rPr lang="es-ES" spc="5" err="1">
                <a:solidFill>
                  <a:srgbClr val="666666"/>
                </a:solidFill>
                <a:latin typeface="Lato"/>
              </a:rPr>
              <a:t>additional</a:t>
            </a:r>
            <a:r>
              <a:rPr lang="es-ES" spc="5">
                <a:solidFill>
                  <a:srgbClr val="666666"/>
                </a:solidFill>
                <a:latin typeface="Lato"/>
              </a:rPr>
              <a:t> </a:t>
            </a:r>
            <a:r>
              <a:rPr lang="es-ES" spc="5" err="1">
                <a:solidFill>
                  <a:srgbClr val="666666"/>
                </a:solidFill>
                <a:latin typeface="Lato"/>
              </a:rPr>
              <a:t>strategies</a:t>
            </a:r>
            <a:r>
              <a:rPr lang="es-ES" spc="5">
                <a:solidFill>
                  <a:srgbClr val="666666"/>
                </a:solidFill>
                <a:latin typeface="Lato"/>
              </a:rPr>
              <a:t> </a:t>
            </a:r>
            <a:r>
              <a:rPr lang="es-ES" spc="5" err="1">
                <a:solidFill>
                  <a:srgbClr val="666666"/>
                </a:solidFill>
                <a:latin typeface="Lato"/>
              </a:rPr>
              <a:t>it</a:t>
            </a:r>
            <a:r>
              <a:rPr lang="es-ES" spc="5">
                <a:solidFill>
                  <a:srgbClr val="666666"/>
                </a:solidFill>
                <a:latin typeface="Lato"/>
              </a:rPr>
              <a:t> </a:t>
            </a:r>
            <a:r>
              <a:rPr lang="es-ES" spc="5" err="1">
                <a:solidFill>
                  <a:srgbClr val="666666"/>
                </a:solidFill>
                <a:latin typeface="Lato"/>
              </a:rPr>
              <a:t>must</a:t>
            </a:r>
            <a:r>
              <a:rPr lang="es-ES" spc="5">
                <a:solidFill>
                  <a:srgbClr val="666666"/>
                </a:solidFill>
                <a:latin typeface="Lato"/>
              </a:rPr>
              <a:t> be </a:t>
            </a:r>
            <a:r>
              <a:rPr lang="es-ES" spc="5" err="1">
                <a:solidFill>
                  <a:srgbClr val="666666"/>
                </a:solidFill>
                <a:latin typeface="Lato"/>
              </a:rPr>
              <a:t>used</a:t>
            </a:r>
            <a:r>
              <a:rPr lang="es-ES" spc="5">
                <a:solidFill>
                  <a:srgbClr val="666666"/>
                </a:solidFill>
                <a:latin typeface="Lato"/>
              </a:rPr>
              <a:t> </a:t>
            </a:r>
            <a:r>
              <a:rPr lang="es-ES" spc="5" err="1">
                <a:solidFill>
                  <a:srgbClr val="666666"/>
                </a:solidFill>
                <a:latin typeface="Lato"/>
              </a:rPr>
              <a:t>Istio</a:t>
            </a:r>
            <a:r>
              <a:rPr lang="es-ES" spc="5">
                <a:solidFill>
                  <a:srgbClr val="666666"/>
                </a:solidFill>
                <a:latin typeface="Lato"/>
              </a:rPr>
              <a:t> </a:t>
            </a:r>
            <a:r>
              <a:rPr lang="es-ES" spc="5" err="1">
                <a:solidFill>
                  <a:srgbClr val="666666"/>
                </a:solidFill>
                <a:latin typeface="Lato"/>
              </a:rPr>
              <a:t>or</a:t>
            </a:r>
            <a:r>
              <a:rPr lang="es-ES" spc="5">
                <a:solidFill>
                  <a:srgbClr val="666666"/>
                </a:solidFill>
                <a:latin typeface="Lato"/>
              </a:rPr>
              <a:t> </a:t>
            </a:r>
            <a:r>
              <a:rPr lang="es-ES" spc="5" err="1">
                <a:solidFill>
                  <a:srgbClr val="666666"/>
                </a:solidFill>
                <a:latin typeface="Lato"/>
              </a:rPr>
              <a:t>Flagger</a:t>
            </a:r>
            <a:r>
              <a:rPr lang="es-ES" spc="5">
                <a:solidFill>
                  <a:srgbClr val="666666"/>
                </a:solidFill>
                <a:latin typeface="Lato"/>
              </a:rPr>
              <a:t>:</a:t>
            </a:r>
          </a:p>
          <a:p>
            <a:pPr marL="836295" marR="5080" lvl="1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s-ES" spc="5">
                <a:solidFill>
                  <a:srgbClr val="666666"/>
                </a:solidFill>
                <a:latin typeface="Lato"/>
              </a:rPr>
              <a:t>Blue/Green </a:t>
            </a:r>
            <a:r>
              <a:rPr lang="es-ES" spc="5" err="1">
                <a:solidFill>
                  <a:srgbClr val="666666"/>
                </a:solidFill>
                <a:latin typeface="Lato"/>
              </a:rPr>
              <a:t>deployments</a:t>
            </a:r>
            <a:endParaRPr lang="es-ES" spc="5">
              <a:solidFill>
                <a:srgbClr val="666666"/>
              </a:solidFill>
              <a:latin typeface="Lato"/>
            </a:endParaRPr>
          </a:p>
          <a:p>
            <a:pPr marL="836295" marR="5080" lvl="1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s-ES" spc="5" err="1">
                <a:solidFill>
                  <a:srgbClr val="666666"/>
                </a:solidFill>
                <a:latin typeface="Lato"/>
              </a:rPr>
              <a:t>Canary</a:t>
            </a:r>
            <a:endParaRPr lang="es-ES" spc="5">
              <a:solidFill>
                <a:srgbClr val="666666"/>
              </a:solidFill>
              <a:latin typeface="Lato"/>
            </a:endParaRPr>
          </a:p>
          <a:p>
            <a:pPr marL="836295" marR="5080" lvl="1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endParaRPr lang="es-ES" b="1"/>
          </a:p>
          <a:p>
            <a:pPr marL="836295" marR="5080" lvl="1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endParaRPr>
              <a:latin typeface="Lato"/>
              <a:cs typeface="La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5" name="object 5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F54BC249-AEEB-9743-86DD-83839C01C5B9}"/>
              </a:ext>
            </a:extLst>
          </p:cNvPr>
          <p:cNvSpPr txBox="1"/>
          <p:nvPr/>
        </p:nvSpPr>
        <p:spPr>
          <a:xfrm>
            <a:off x="4955314" y="870384"/>
            <a:ext cx="2927645" cy="3799340"/>
          </a:xfrm>
          <a:prstGeom prst="rect">
            <a:avLst/>
          </a:prstGeom>
          <a:solidFill>
            <a:srgbClr val="F2F2F2"/>
          </a:solidFill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1850">
              <a:latin typeface="Times New Roman"/>
              <a:cs typeface="Times New Roman"/>
            </a:endParaRPr>
          </a:p>
          <a:p>
            <a:pPr marL="224790" marR="1246505">
              <a:lnSpc>
                <a:spcPct val="113100"/>
              </a:lnSpc>
            </a:pPr>
            <a:r>
              <a:rPr lang="es-ES" sz="1050" b="1" spc="-5">
                <a:solidFill>
                  <a:srgbClr val="008080"/>
                </a:solidFill>
                <a:latin typeface="Courier New"/>
                <a:cs typeface="Courier New"/>
              </a:rPr>
              <a:t>  </a:t>
            </a:r>
            <a:r>
              <a:rPr sz="1050" b="1" spc="-5" err="1">
                <a:solidFill>
                  <a:srgbClr val="008080"/>
                </a:solidFill>
                <a:latin typeface="Courier New"/>
                <a:cs typeface="Courier New"/>
              </a:rPr>
              <a:t>apiVersion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apps/v1  </a:t>
            </a:r>
            <a:endParaRPr lang="es-ES" sz="1050" b="1" spc="-5">
              <a:solidFill>
                <a:srgbClr val="DD1144"/>
              </a:solidFill>
              <a:latin typeface="Courier New"/>
              <a:cs typeface="Courier New"/>
            </a:endParaRPr>
          </a:p>
          <a:p>
            <a:pPr marL="224790" marR="1246505">
              <a:lnSpc>
                <a:spcPct val="113100"/>
              </a:lnSpc>
            </a:pPr>
            <a:r>
              <a:rPr lang="es-ES" sz="1050" b="1" spc="-5">
                <a:solidFill>
                  <a:srgbClr val="008080"/>
                </a:solidFill>
                <a:latin typeface="Courier New"/>
                <a:cs typeface="Courier New"/>
              </a:rPr>
              <a:t>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kind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Deployment  </a:t>
            </a:r>
            <a:endParaRPr lang="es-ES" sz="1050" b="1" spc="-5">
              <a:solidFill>
                <a:srgbClr val="DD1144"/>
              </a:solidFill>
              <a:latin typeface="Courier New"/>
              <a:cs typeface="Courier New"/>
            </a:endParaRPr>
          </a:p>
          <a:p>
            <a:pPr marL="224790" marR="1246505">
              <a:lnSpc>
                <a:spcPct val="113100"/>
              </a:lnSpc>
            </a:pPr>
            <a:r>
              <a:rPr lang="es-ES" sz="1050" b="1" spc="-5">
                <a:solidFill>
                  <a:srgbClr val="008080"/>
                </a:solidFill>
                <a:latin typeface="Courier New"/>
                <a:cs typeface="Courier New"/>
              </a:rPr>
              <a:t>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metadata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224790" marR="846455" indent="160020">
              <a:lnSpc>
                <a:spcPct val="113100"/>
              </a:lnSpc>
            </a:pPr>
            <a:r>
              <a:rPr lang="es-ES" sz="1050" b="1" spc="-5">
                <a:solidFill>
                  <a:srgbClr val="008080"/>
                </a:solidFill>
                <a:latin typeface="Courier New"/>
                <a:cs typeface="Courier New"/>
              </a:rPr>
              <a:t>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name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</a:t>
            </a:r>
            <a:r>
              <a:rPr sz="1050" b="1" spc="-5" err="1">
                <a:solidFill>
                  <a:srgbClr val="DD1144"/>
                </a:solidFill>
                <a:latin typeface="Courier New"/>
                <a:cs typeface="Courier New"/>
              </a:rPr>
              <a:t>nginx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-deployment  </a:t>
            </a:r>
            <a:endParaRPr lang="es-ES" sz="1050" b="1" spc="-5">
              <a:solidFill>
                <a:srgbClr val="DD1144"/>
              </a:solidFill>
              <a:latin typeface="Courier New"/>
              <a:cs typeface="Courier New"/>
            </a:endParaRPr>
          </a:p>
          <a:p>
            <a:pPr marL="224790" marR="846455" indent="160020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spec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385445" marR="1726564">
              <a:lnSpc>
                <a:spcPct val="113100"/>
              </a:lnSpc>
            </a:pPr>
            <a:r>
              <a:rPr lang="es-ES" sz="1050" b="1" spc="-5">
                <a:solidFill>
                  <a:srgbClr val="008080"/>
                </a:solidFill>
                <a:latin typeface="Courier New"/>
                <a:cs typeface="Courier New"/>
              </a:rPr>
              <a:t>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replicas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5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>
                <a:solidFill>
                  <a:srgbClr val="DD1144"/>
                </a:solidFill>
                <a:latin typeface="Courier New"/>
                <a:cs typeface="Courier New"/>
              </a:rPr>
              <a:t>3  </a:t>
            </a:r>
            <a:endParaRPr lang="es-ES" sz="1050" b="1">
              <a:solidFill>
                <a:srgbClr val="DD1144"/>
              </a:solidFill>
              <a:latin typeface="Courier New"/>
              <a:cs typeface="Courier New"/>
            </a:endParaRPr>
          </a:p>
          <a:p>
            <a:pPr marL="385445" marR="1726564">
              <a:lnSpc>
                <a:spcPct val="113100"/>
              </a:lnSpc>
            </a:pPr>
            <a:r>
              <a:rPr lang="es-ES" sz="1050" b="1" spc="-5">
                <a:solidFill>
                  <a:srgbClr val="008080"/>
                </a:solidFill>
                <a:latin typeface="Courier New"/>
                <a:cs typeface="Courier New"/>
              </a:rPr>
              <a:t>  </a:t>
            </a:r>
            <a:r>
              <a:rPr lang="es-ES" sz="1050" b="1" spc="-5" err="1">
                <a:solidFill>
                  <a:srgbClr val="008080"/>
                </a:solidFill>
                <a:latin typeface="Courier New"/>
                <a:cs typeface="Courier New"/>
              </a:rPr>
              <a:t>strategy</a:t>
            </a:r>
            <a:r>
              <a:rPr lang="es-ES"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lang="es-ES" sz="1050">
              <a:latin typeface="Courier New"/>
              <a:cs typeface="Courier New"/>
            </a:endParaRPr>
          </a:p>
          <a:p>
            <a:pPr marL="385445" marR="1726564">
              <a:lnSpc>
                <a:spcPct val="113100"/>
              </a:lnSpc>
            </a:pPr>
            <a:r>
              <a:rPr lang="es-ES" sz="1050" b="1" spc="-5">
                <a:solidFill>
                  <a:srgbClr val="008080"/>
                </a:solidFill>
                <a:latin typeface="Courier New"/>
                <a:cs typeface="Courier New"/>
              </a:rPr>
              <a:t>    </a:t>
            </a:r>
            <a:r>
              <a:rPr lang="es-ES" sz="1050" b="1" spc="-5" err="1">
                <a:solidFill>
                  <a:srgbClr val="008080"/>
                </a:solidFill>
                <a:latin typeface="Courier New"/>
                <a:cs typeface="Courier New"/>
              </a:rPr>
              <a:t>type</a:t>
            </a:r>
            <a:r>
              <a:rPr lang="es-ES" sz="1050" b="1" spc="-5">
                <a:solidFill>
                  <a:srgbClr val="2F2F2F"/>
                </a:solidFill>
                <a:latin typeface="Courier New"/>
                <a:cs typeface="Courier New"/>
              </a:rPr>
              <a:t>: </a:t>
            </a:r>
            <a:r>
              <a:rPr lang="es-ES" sz="1050" b="1" spc="-5" err="1">
                <a:solidFill>
                  <a:srgbClr val="DD1144"/>
                </a:solidFill>
                <a:latin typeface="Courier New"/>
                <a:cs typeface="Courier New"/>
              </a:rPr>
              <a:t>RollingUpdate</a:t>
            </a:r>
            <a:endParaRPr lang="es-ES" sz="1050" b="1" spc="-5">
              <a:solidFill>
                <a:srgbClr val="DD1144"/>
              </a:solidFill>
              <a:latin typeface="Courier New"/>
              <a:cs typeface="Courier New"/>
            </a:endParaRPr>
          </a:p>
          <a:p>
            <a:pPr marL="385445" marR="1726564">
              <a:lnSpc>
                <a:spcPct val="113100"/>
              </a:lnSpc>
            </a:pPr>
            <a:r>
              <a:rPr lang="es-ES" sz="1050" b="1" spc="-5">
                <a:solidFill>
                  <a:srgbClr val="2F2F2F"/>
                </a:solidFill>
                <a:latin typeface="Courier New"/>
                <a:cs typeface="Courier New"/>
              </a:rPr>
              <a:t>    </a:t>
            </a:r>
            <a:r>
              <a:rPr lang="es-ES" sz="1050" b="1" spc="-5" err="1">
                <a:solidFill>
                  <a:srgbClr val="008080"/>
                </a:solidFill>
                <a:latin typeface="Courier New"/>
                <a:cs typeface="Courier New"/>
              </a:rPr>
              <a:t>rollingUpdate</a:t>
            </a:r>
            <a:r>
              <a:rPr lang="es-ES" sz="1050" b="1" spc="-5">
                <a:solidFill>
                  <a:srgbClr val="008080"/>
                </a:solidFill>
                <a:latin typeface="Courier New"/>
                <a:cs typeface="Courier New"/>
              </a:rPr>
              <a:t>:</a:t>
            </a:r>
          </a:p>
          <a:p>
            <a:pPr marL="704850" marR="686435">
              <a:lnSpc>
                <a:spcPct val="113100"/>
              </a:lnSpc>
            </a:pPr>
            <a:r>
              <a:rPr lang="es-ES" sz="1050" b="1" spc="-5">
                <a:solidFill>
                  <a:srgbClr val="008080"/>
                </a:solidFill>
                <a:latin typeface="Courier New"/>
                <a:cs typeface="Courier New"/>
              </a:rPr>
              <a:t>  </a:t>
            </a:r>
            <a:r>
              <a:rPr lang="es-ES" sz="1050" b="1" spc="-5" err="1">
                <a:solidFill>
                  <a:srgbClr val="008080"/>
                </a:solidFill>
                <a:latin typeface="Courier New"/>
                <a:cs typeface="Courier New"/>
              </a:rPr>
              <a:t>maxSurge</a:t>
            </a:r>
            <a:r>
              <a:rPr lang="es-ES" sz="1050" b="1" spc="-5">
                <a:solidFill>
                  <a:srgbClr val="2F2F2F"/>
                </a:solidFill>
                <a:latin typeface="Courier New"/>
                <a:cs typeface="Courier New"/>
              </a:rPr>
              <a:t>: </a:t>
            </a:r>
            <a:r>
              <a:rPr lang="es-ES" sz="1050" b="1" spc="-5">
                <a:solidFill>
                  <a:srgbClr val="DD1144"/>
                </a:solidFill>
                <a:latin typeface="Courier New"/>
                <a:cs typeface="Courier New"/>
              </a:rPr>
              <a:t>25% </a:t>
            </a:r>
            <a:r>
              <a:rPr lang="es-ES" sz="1050" b="1" spc="-5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</a:p>
          <a:p>
            <a:pPr marL="704850" marR="686435">
              <a:lnSpc>
                <a:spcPct val="113100"/>
              </a:lnSpc>
            </a:pPr>
            <a:r>
              <a:rPr lang="es-ES" sz="1050" b="1" spc="-5">
                <a:solidFill>
                  <a:srgbClr val="008080"/>
                </a:solidFill>
                <a:latin typeface="Courier New"/>
                <a:cs typeface="Courier New"/>
              </a:rPr>
              <a:t>  </a:t>
            </a:r>
            <a:r>
              <a:rPr lang="es-ES" sz="1050" b="1" spc="-5" err="1">
                <a:solidFill>
                  <a:srgbClr val="008080"/>
                </a:solidFill>
                <a:latin typeface="Courier New"/>
                <a:cs typeface="Courier New"/>
              </a:rPr>
              <a:t>maxUnavailable</a:t>
            </a:r>
            <a:r>
              <a:rPr lang="es-ES"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lang="es-ES" sz="1050" b="1" spc="-8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lang="es-ES" sz="1050" b="1" spc="-5">
                <a:solidFill>
                  <a:srgbClr val="DD1144"/>
                </a:solidFill>
                <a:latin typeface="Courier New"/>
                <a:cs typeface="Courier New"/>
              </a:rPr>
              <a:t>25%</a:t>
            </a:r>
            <a:endParaRPr lang="es-ES" sz="1050" b="1" spc="-5">
              <a:solidFill>
                <a:srgbClr val="008080"/>
              </a:solidFill>
              <a:latin typeface="Courier New"/>
              <a:cs typeface="Courier New"/>
            </a:endParaRPr>
          </a:p>
          <a:p>
            <a:pPr marL="385445" marR="1726564">
              <a:lnSpc>
                <a:spcPct val="113100"/>
              </a:lnSpc>
            </a:pPr>
            <a:r>
              <a:rPr lang="es-ES" sz="1050" b="1" spc="-5">
                <a:solidFill>
                  <a:srgbClr val="008080"/>
                </a:solidFill>
                <a:latin typeface="Courier New"/>
                <a:cs typeface="Courier New"/>
              </a:rPr>
              <a:t>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selector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705485" marR="1486535" indent="-160655">
              <a:lnSpc>
                <a:spcPct val="113100"/>
              </a:lnSpc>
            </a:pPr>
            <a:r>
              <a:rPr lang="es-ES" sz="1050" b="1" spc="-5">
                <a:solidFill>
                  <a:srgbClr val="008080"/>
                </a:solidFill>
                <a:latin typeface="Courier New"/>
                <a:cs typeface="Courier New"/>
              </a:rPr>
              <a:t>  </a:t>
            </a:r>
            <a:r>
              <a:rPr sz="1050" b="1" spc="-5" err="1">
                <a:solidFill>
                  <a:srgbClr val="008080"/>
                </a:solidFill>
                <a:latin typeface="Courier New"/>
                <a:cs typeface="Courier New"/>
              </a:rPr>
              <a:t>matchLabel</a:t>
            </a:r>
            <a:r>
              <a:rPr sz="1050" b="1" err="1">
                <a:solidFill>
                  <a:srgbClr val="008080"/>
                </a:solidFill>
                <a:latin typeface="Courier New"/>
                <a:cs typeface="Courier New"/>
              </a:rPr>
              <a:t>s</a:t>
            </a:r>
            <a:r>
              <a:rPr sz="1050" b="1">
                <a:solidFill>
                  <a:srgbClr val="2F2F2F"/>
                </a:solidFill>
                <a:latin typeface="Courier New"/>
                <a:cs typeface="Courier New"/>
              </a:rPr>
              <a:t>:  </a:t>
            </a:r>
            <a:endParaRPr lang="es-ES" sz="1050" b="1">
              <a:solidFill>
                <a:srgbClr val="2F2F2F"/>
              </a:solidFill>
              <a:latin typeface="Courier New"/>
              <a:cs typeface="Courier New"/>
            </a:endParaRPr>
          </a:p>
          <a:p>
            <a:pPr marL="705485" marR="1486535" indent="-160655">
              <a:lnSpc>
                <a:spcPct val="113100"/>
              </a:lnSpc>
            </a:pPr>
            <a:r>
              <a:rPr lang="es-ES" sz="1050" b="1" spc="-5">
                <a:solidFill>
                  <a:srgbClr val="2F2F2F"/>
                </a:solidFill>
                <a:latin typeface="Courier New"/>
                <a:cs typeface="Courier New"/>
              </a:rPr>
              <a:t>  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app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5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 err="1">
                <a:solidFill>
                  <a:srgbClr val="DD1144"/>
                </a:solidFill>
                <a:latin typeface="Courier New"/>
                <a:cs typeface="Courier New"/>
              </a:rPr>
              <a:t>nginx</a:t>
            </a:r>
            <a:endParaRPr sz="1050">
              <a:latin typeface="Courier New"/>
              <a:cs typeface="Courier New"/>
            </a:endParaRPr>
          </a:p>
          <a:p>
            <a:pPr marL="545465" marR="1726564" indent="-160655">
              <a:lnSpc>
                <a:spcPct val="113100"/>
              </a:lnSpc>
            </a:pPr>
            <a:r>
              <a:rPr lang="es-ES" sz="1050" b="1" spc="-5">
                <a:solidFill>
                  <a:srgbClr val="008080"/>
                </a:solidFill>
                <a:latin typeface="Courier New"/>
                <a:cs typeface="Courier New"/>
              </a:rPr>
              <a:t>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template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 </a:t>
            </a:r>
            <a:endParaRPr lang="es-ES" sz="1050" b="1" spc="-5">
              <a:solidFill>
                <a:srgbClr val="2F2F2F"/>
              </a:solidFill>
              <a:latin typeface="Courier New"/>
              <a:cs typeface="Courier New"/>
            </a:endParaRPr>
          </a:p>
          <a:p>
            <a:pPr marL="545465" marR="1726564" indent="-160655">
              <a:lnSpc>
                <a:spcPct val="113100"/>
              </a:lnSpc>
            </a:pPr>
            <a:r>
              <a:rPr lang="es-ES" sz="1050" b="1" spc="-5">
                <a:solidFill>
                  <a:srgbClr val="2F2F2F"/>
                </a:solidFill>
                <a:latin typeface="Courier New"/>
                <a:cs typeface="Courier New"/>
              </a:rPr>
              <a:t>  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metadat</a:t>
            </a:r>
            <a:r>
              <a:rPr sz="1050" b="1">
                <a:solidFill>
                  <a:srgbClr val="008080"/>
                </a:solidFill>
                <a:latin typeface="Courier New"/>
                <a:cs typeface="Courier New"/>
              </a:rPr>
              <a:t>a</a:t>
            </a:r>
            <a:r>
              <a:rPr sz="1050" b="1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865505" marR="1326515" indent="-160655">
              <a:lnSpc>
                <a:spcPct val="113100"/>
              </a:lnSpc>
            </a:pPr>
            <a:r>
              <a:rPr lang="es-ES" sz="1050" b="1" spc="-5">
                <a:solidFill>
                  <a:srgbClr val="008080"/>
                </a:solidFill>
                <a:latin typeface="Courier New"/>
                <a:cs typeface="Courier New"/>
              </a:rPr>
              <a:t>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labels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 </a:t>
            </a:r>
            <a:endParaRPr lang="es-ES" sz="1050" b="1" spc="-5">
              <a:solidFill>
                <a:srgbClr val="2F2F2F"/>
              </a:solidFill>
              <a:latin typeface="Courier New"/>
              <a:cs typeface="Courier New"/>
            </a:endParaRPr>
          </a:p>
          <a:p>
            <a:pPr marL="865505" marR="1326515" indent="-160655">
              <a:lnSpc>
                <a:spcPct val="113100"/>
              </a:lnSpc>
            </a:pPr>
            <a:r>
              <a:rPr lang="es-ES" sz="1050" b="1" spc="-5">
                <a:solidFill>
                  <a:srgbClr val="2F2F2F"/>
                </a:solidFill>
                <a:latin typeface="Courier New"/>
                <a:cs typeface="Courier New"/>
              </a:rPr>
              <a:t>  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app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5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nginx</a:t>
            </a:r>
            <a:endParaRPr sz="1050">
              <a:latin typeface="Courier New"/>
              <a:cs typeface="Courier New"/>
            </a:endParaRPr>
          </a:p>
          <a:p>
            <a:pPr marL="545465">
              <a:lnSpc>
                <a:spcPct val="100000"/>
              </a:lnSpc>
              <a:spcBef>
                <a:spcPts val="165"/>
              </a:spcBef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spec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E1C08518-CB5A-9045-8564-F651D68F3C29}"/>
              </a:ext>
            </a:extLst>
          </p:cNvPr>
          <p:cNvSpPr txBox="1"/>
          <p:nvPr/>
        </p:nvSpPr>
        <p:spPr>
          <a:xfrm>
            <a:off x="225424" y="4705682"/>
            <a:ext cx="74644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z="1400" spc="-10">
                <a:solidFill>
                  <a:srgbClr val="666666"/>
                </a:solidFill>
                <a:latin typeface="Lato"/>
                <a:cs typeface="Lato"/>
              </a:rPr>
              <a:t>https://</a:t>
            </a:r>
            <a:r>
              <a:rPr lang="es-ES" sz="1400" spc="-10" err="1">
                <a:solidFill>
                  <a:srgbClr val="666666"/>
                </a:solidFill>
                <a:latin typeface="Lato"/>
                <a:cs typeface="Lato"/>
              </a:rPr>
              <a:t>kubernetes.io</a:t>
            </a:r>
            <a:r>
              <a:rPr lang="es-ES" sz="1400" spc="-10">
                <a:solidFill>
                  <a:srgbClr val="666666"/>
                </a:solidFill>
                <a:latin typeface="Lato"/>
                <a:cs typeface="Lato"/>
              </a:rPr>
              <a:t>/</a:t>
            </a:r>
            <a:r>
              <a:rPr lang="es-ES" sz="1400" spc="-10" err="1">
                <a:solidFill>
                  <a:srgbClr val="666666"/>
                </a:solidFill>
                <a:latin typeface="Lato"/>
                <a:cs typeface="Lato"/>
              </a:rPr>
              <a:t>docs</a:t>
            </a:r>
            <a:r>
              <a:rPr lang="es-ES" sz="1400" spc="-10">
                <a:solidFill>
                  <a:srgbClr val="666666"/>
                </a:solidFill>
                <a:latin typeface="Lato"/>
                <a:cs typeface="Lato"/>
              </a:rPr>
              <a:t>/</a:t>
            </a:r>
            <a:r>
              <a:rPr lang="es-ES" sz="1400" spc="-10" err="1">
                <a:solidFill>
                  <a:srgbClr val="666666"/>
                </a:solidFill>
                <a:latin typeface="Lato"/>
                <a:cs typeface="Lato"/>
              </a:rPr>
              <a:t>concepts</a:t>
            </a:r>
            <a:r>
              <a:rPr lang="es-ES" sz="1400" spc="-10">
                <a:solidFill>
                  <a:srgbClr val="666666"/>
                </a:solidFill>
                <a:latin typeface="Lato"/>
                <a:cs typeface="Lato"/>
              </a:rPr>
              <a:t>/</a:t>
            </a:r>
            <a:r>
              <a:rPr lang="es-ES" sz="1400" spc="-10" err="1">
                <a:solidFill>
                  <a:srgbClr val="666666"/>
                </a:solidFill>
                <a:latin typeface="Lato"/>
                <a:cs typeface="Lato"/>
              </a:rPr>
              <a:t>workloads</a:t>
            </a:r>
            <a:r>
              <a:rPr lang="es-ES" sz="1400" spc="-10">
                <a:solidFill>
                  <a:srgbClr val="666666"/>
                </a:solidFill>
                <a:latin typeface="Lato"/>
                <a:cs typeface="Lato"/>
              </a:rPr>
              <a:t>/</a:t>
            </a:r>
            <a:r>
              <a:rPr lang="es-ES" sz="1400" spc="-10" err="1">
                <a:solidFill>
                  <a:srgbClr val="666666"/>
                </a:solidFill>
                <a:latin typeface="Lato"/>
                <a:cs typeface="Lato"/>
              </a:rPr>
              <a:t>controllers</a:t>
            </a:r>
            <a:r>
              <a:rPr lang="es-ES" sz="1400" spc="-10">
                <a:solidFill>
                  <a:srgbClr val="666666"/>
                </a:solidFill>
                <a:latin typeface="Lato"/>
                <a:cs typeface="Lato"/>
              </a:rPr>
              <a:t>/</a:t>
            </a:r>
            <a:r>
              <a:rPr lang="es-ES" sz="1400" spc="-10" err="1">
                <a:solidFill>
                  <a:srgbClr val="666666"/>
                </a:solidFill>
                <a:latin typeface="Lato"/>
                <a:cs typeface="Lato"/>
              </a:rPr>
              <a:t>deployment</a:t>
            </a:r>
            <a:r>
              <a:rPr lang="es-ES" sz="1400" spc="-10">
                <a:solidFill>
                  <a:srgbClr val="666666"/>
                </a:solidFill>
                <a:latin typeface="Lato"/>
                <a:cs typeface="Lato"/>
              </a:rPr>
              <a:t>/#</a:t>
            </a:r>
            <a:r>
              <a:rPr lang="es-ES" sz="1400" spc="-10" err="1">
                <a:solidFill>
                  <a:srgbClr val="666666"/>
                </a:solidFill>
                <a:latin typeface="Lato"/>
                <a:cs typeface="Lato"/>
              </a:rPr>
              <a:t>strategy</a:t>
            </a:r>
            <a:endParaRPr sz="14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508223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8798" y="298236"/>
            <a:ext cx="45764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75">
                <a:solidFill>
                  <a:srgbClr val="01569A"/>
                </a:solidFill>
                <a:latin typeface="Arial"/>
                <a:cs typeface="Arial"/>
              </a:rPr>
              <a:t>Deployment</a:t>
            </a:r>
            <a:r>
              <a:rPr sz="3600" b="1" spc="-180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sz="3600" b="1" spc="-65">
                <a:solidFill>
                  <a:srgbClr val="01569A"/>
                </a:solidFill>
                <a:latin typeface="Arial"/>
                <a:cs typeface="Arial"/>
              </a:rPr>
              <a:t>Process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4" name="object 4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18097" y="1447374"/>
            <a:ext cx="1983105" cy="487680"/>
          </a:xfrm>
          <a:prstGeom prst="rect">
            <a:avLst/>
          </a:prstGeom>
          <a:solidFill>
            <a:srgbClr val="B3A7D6"/>
          </a:solidFill>
        </p:spPr>
        <p:txBody>
          <a:bodyPr vert="horz" wrap="square" lIns="0" tIns="146685" rIns="0" bIns="0" rtlCol="0">
            <a:spAutoFit/>
          </a:bodyPr>
          <a:lstStyle/>
          <a:p>
            <a:pPr marL="443865">
              <a:lnSpc>
                <a:spcPct val="100000"/>
              </a:lnSpc>
              <a:spcBef>
                <a:spcPts val="1155"/>
              </a:spcBef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1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0">
                <a:solidFill>
                  <a:srgbClr val="FFFFFF"/>
                </a:solidFill>
                <a:latin typeface="Arial"/>
                <a:cs typeface="Arial"/>
              </a:rPr>
              <a:t>V1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86443" y="1447372"/>
            <a:ext cx="1983105" cy="48768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31445" rIns="0" bIns="0" rtlCol="0">
            <a:spAutoFit/>
          </a:bodyPr>
          <a:lstStyle/>
          <a:p>
            <a:pPr marL="367665">
              <a:lnSpc>
                <a:spcPct val="100000"/>
              </a:lnSpc>
              <a:spcBef>
                <a:spcPts val="1035"/>
              </a:spcBef>
            </a:pPr>
            <a:r>
              <a:rPr sz="1400" b="1" spc="60">
                <a:latin typeface="Arial"/>
                <a:cs typeface="Arial"/>
              </a:rPr>
              <a:t>V1</a:t>
            </a:r>
            <a:r>
              <a:rPr sz="1400" b="1" spc="-20">
                <a:latin typeface="Arial"/>
                <a:cs typeface="Arial"/>
              </a:rPr>
              <a:t> </a:t>
            </a:r>
            <a:r>
              <a:rPr sz="1400" b="1" spc="-30">
                <a:latin typeface="Arial"/>
                <a:cs typeface="Arial"/>
              </a:rPr>
              <a:t>Deploying...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25714"/>
            <a:ext cx="7902575" cy="118110"/>
          </a:xfrm>
          <a:custGeom>
            <a:avLst/>
            <a:gdLst/>
            <a:ahLst/>
            <a:cxnLst/>
            <a:rect l="l" t="t" r="r" b="b"/>
            <a:pathLst>
              <a:path w="7902575" h="118110">
                <a:moveTo>
                  <a:pt x="0" y="117774"/>
                </a:moveTo>
                <a:lnTo>
                  <a:pt x="7902009" y="117774"/>
                </a:lnTo>
                <a:lnTo>
                  <a:pt x="7902009" y="0"/>
                </a:lnTo>
                <a:lnTo>
                  <a:pt x="0" y="0"/>
                </a:lnTo>
                <a:lnTo>
                  <a:pt x="0" y="117774"/>
                </a:lnTo>
                <a:close/>
              </a:path>
            </a:pathLst>
          </a:custGeom>
          <a:solidFill>
            <a:srgbClr val="3D8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02009" y="5025714"/>
            <a:ext cx="1242060" cy="118110"/>
          </a:xfrm>
          <a:custGeom>
            <a:avLst/>
            <a:gdLst/>
            <a:ahLst/>
            <a:cxnLst/>
            <a:rect l="l" t="t" r="r" b="b"/>
            <a:pathLst>
              <a:path w="1242059" h="118110">
                <a:moveTo>
                  <a:pt x="0" y="0"/>
                </a:moveTo>
                <a:lnTo>
                  <a:pt x="1241972" y="0"/>
                </a:lnTo>
                <a:lnTo>
                  <a:pt x="1241972" y="117774"/>
                </a:lnTo>
                <a:lnTo>
                  <a:pt x="0" y="117774"/>
                </a:lnTo>
                <a:lnTo>
                  <a:pt x="0" y="0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18097" y="2361772"/>
            <a:ext cx="1983105" cy="487680"/>
          </a:xfrm>
          <a:prstGeom prst="rect">
            <a:avLst/>
          </a:prstGeom>
          <a:solidFill>
            <a:srgbClr val="C17BA0"/>
          </a:solidFill>
        </p:spPr>
        <p:txBody>
          <a:bodyPr vert="horz" wrap="square" lIns="0" tIns="146685" rIns="0" bIns="0" rtlCol="0">
            <a:spAutoFit/>
          </a:bodyPr>
          <a:lstStyle/>
          <a:p>
            <a:pPr marL="476250">
              <a:lnSpc>
                <a:spcPct val="100000"/>
              </a:lnSpc>
              <a:spcBef>
                <a:spcPts val="1155"/>
              </a:spcBef>
            </a:pP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Replica </a:t>
            </a:r>
            <a:r>
              <a:rPr sz="1200" b="1" spc="-1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0">
                <a:solidFill>
                  <a:srgbClr val="FFFFFF"/>
                </a:solidFill>
                <a:latin typeface="Arial"/>
                <a:cs typeface="Arial"/>
              </a:rPr>
              <a:t>V1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8097" y="1447374"/>
            <a:ext cx="1983105" cy="487680"/>
          </a:xfrm>
          <a:prstGeom prst="rect">
            <a:avLst/>
          </a:prstGeom>
          <a:solidFill>
            <a:srgbClr val="B3A7D6"/>
          </a:solidFill>
        </p:spPr>
        <p:txBody>
          <a:bodyPr vert="horz" wrap="square" lIns="0" tIns="146685" rIns="0" bIns="0" rtlCol="0">
            <a:spAutoFit/>
          </a:bodyPr>
          <a:lstStyle/>
          <a:p>
            <a:pPr marL="443865">
              <a:lnSpc>
                <a:spcPct val="100000"/>
              </a:lnSpc>
              <a:spcBef>
                <a:spcPts val="1155"/>
              </a:spcBef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1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0">
                <a:solidFill>
                  <a:srgbClr val="FFFFFF"/>
                </a:solidFill>
                <a:latin typeface="Arial"/>
                <a:cs typeface="Arial"/>
              </a:rPr>
              <a:t>V1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15845" y="2003028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4" h="278130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86443" y="1447372"/>
            <a:ext cx="1983105" cy="48768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31445" rIns="0" bIns="0" rtlCol="0">
            <a:spAutoFit/>
          </a:bodyPr>
          <a:lstStyle/>
          <a:p>
            <a:pPr marL="367665">
              <a:lnSpc>
                <a:spcPct val="100000"/>
              </a:lnSpc>
              <a:spcBef>
                <a:spcPts val="1035"/>
              </a:spcBef>
            </a:pPr>
            <a:r>
              <a:rPr sz="1400" b="1" spc="60">
                <a:latin typeface="Arial"/>
                <a:cs typeface="Arial"/>
              </a:rPr>
              <a:t>V1</a:t>
            </a:r>
            <a:r>
              <a:rPr sz="1400" b="1" spc="-20">
                <a:latin typeface="Arial"/>
                <a:cs typeface="Arial"/>
              </a:rPr>
              <a:t> </a:t>
            </a:r>
            <a:r>
              <a:rPr sz="1400" b="1" spc="-30">
                <a:latin typeface="Arial"/>
                <a:cs typeface="Arial"/>
              </a:rPr>
              <a:t>Deploying...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8798" y="298236"/>
            <a:ext cx="45764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75">
                <a:solidFill>
                  <a:srgbClr val="01569A"/>
                </a:solidFill>
                <a:latin typeface="Arial"/>
                <a:cs typeface="Arial"/>
              </a:rPr>
              <a:t>Deployment</a:t>
            </a:r>
            <a:r>
              <a:rPr sz="3600" b="1" spc="-180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sz="3600" b="1" spc="-65">
                <a:solidFill>
                  <a:srgbClr val="01569A"/>
                </a:solidFill>
                <a:latin typeface="Arial"/>
                <a:cs typeface="Arial"/>
              </a:rPr>
              <a:t>Process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25714"/>
            <a:ext cx="7902575" cy="118110"/>
          </a:xfrm>
          <a:custGeom>
            <a:avLst/>
            <a:gdLst/>
            <a:ahLst/>
            <a:cxnLst/>
            <a:rect l="l" t="t" r="r" b="b"/>
            <a:pathLst>
              <a:path w="7902575" h="118110">
                <a:moveTo>
                  <a:pt x="0" y="117774"/>
                </a:moveTo>
                <a:lnTo>
                  <a:pt x="7902009" y="117774"/>
                </a:lnTo>
                <a:lnTo>
                  <a:pt x="7902009" y="0"/>
                </a:lnTo>
                <a:lnTo>
                  <a:pt x="0" y="0"/>
                </a:lnTo>
                <a:lnTo>
                  <a:pt x="0" y="117774"/>
                </a:lnTo>
                <a:close/>
              </a:path>
            </a:pathLst>
          </a:custGeom>
          <a:solidFill>
            <a:srgbClr val="3D8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02009" y="5025714"/>
            <a:ext cx="1242060" cy="118110"/>
          </a:xfrm>
          <a:custGeom>
            <a:avLst/>
            <a:gdLst/>
            <a:ahLst/>
            <a:cxnLst/>
            <a:rect l="l" t="t" r="r" b="b"/>
            <a:pathLst>
              <a:path w="1242059" h="118110">
                <a:moveTo>
                  <a:pt x="0" y="0"/>
                </a:moveTo>
                <a:lnTo>
                  <a:pt x="1241972" y="0"/>
                </a:lnTo>
                <a:lnTo>
                  <a:pt x="1241972" y="117774"/>
                </a:lnTo>
                <a:lnTo>
                  <a:pt x="0" y="117774"/>
                </a:lnTo>
                <a:lnTo>
                  <a:pt x="0" y="0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18097" y="2361772"/>
            <a:ext cx="1983105" cy="487680"/>
          </a:xfrm>
          <a:prstGeom prst="rect">
            <a:avLst/>
          </a:prstGeom>
          <a:solidFill>
            <a:srgbClr val="C17BA0"/>
          </a:solidFill>
        </p:spPr>
        <p:txBody>
          <a:bodyPr vert="horz" wrap="square" lIns="0" tIns="146685" rIns="0" bIns="0" rtlCol="0">
            <a:spAutoFit/>
          </a:bodyPr>
          <a:lstStyle/>
          <a:p>
            <a:pPr marL="476250">
              <a:lnSpc>
                <a:spcPct val="100000"/>
              </a:lnSpc>
              <a:spcBef>
                <a:spcPts val="1155"/>
              </a:spcBef>
            </a:pP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Replica </a:t>
            </a:r>
            <a:r>
              <a:rPr sz="1200" b="1" spc="-1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0">
                <a:solidFill>
                  <a:srgbClr val="FFFFFF"/>
                </a:solidFill>
                <a:latin typeface="Arial"/>
                <a:cs typeface="Arial"/>
              </a:rPr>
              <a:t>V1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15845" y="2993619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4" h="278129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18097" y="1447374"/>
            <a:ext cx="1983105" cy="487680"/>
          </a:xfrm>
          <a:prstGeom prst="rect">
            <a:avLst/>
          </a:prstGeom>
          <a:solidFill>
            <a:srgbClr val="B3A7D6"/>
          </a:solidFill>
        </p:spPr>
        <p:txBody>
          <a:bodyPr vert="horz" wrap="square" lIns="0" tIns="146685" rIns="0" bIns="0" rtlCol="0">
            <a:spAutoFit/>
          </a:bodyPr>
          <a:lstStyle/>
          <a:p>
            <a:pPr marL="443865">
              <a:lnSpc>
                <a:spcPct val="100000"/>
              </a:lnSpc>
              <a:spcBef>
                <a:spcPts val="1155"/>
              </a:spcBef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1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0">
                <a:solidFill>
                  <a:srgbClr val="FFFFFF"/>
                </a:solidFill>
                <a:latin typeface="Arial"/>
                <a:cs typeface="Arial"/>
              </a:rPr>
              <a:t>V1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15845" y="2003028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4" h="278130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43627" y="4357802"/>
            <a:ext cx="643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666666"/>
                </a:solidFill>
                <a:latin typeface="Verdana"/>
                <a:cs typeface="Verdana"/>
              </a:rPr>
              <a:t>P1 </a:t>
            </a:r>
            <a:r>
              <a:rPr sz="1400" spc="-45">
                <a:solidFill>
                  <a:srgbClr val="666666"/>
                </a:solidFill>
                <a:latin typeface="Verdana"/>
                <a:cs typeface="Verdana"/>
              </a:rPr>
              <a:t>-</a:t>
            </a:r>
            <a:r>
              <a:rPr sz="1400" spc="-35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20">
                <a:solidFill>
                  <a:srgbClr val="666666"/>
                </a:solidFill>
                <a:latin typeface="Verdana"/>
                <a:cs typeface="Verdana"/>
              </a:rPr>
              <a:t>V1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48453" y="4357802"/>
            <a:ext cx="643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666666"/>
                </a:solidFill>
                <a:latin typeface="Verdana"/>
                <a:cs typeface="Verdana"/>
              </a:rPr>
              <a:t>P2 </a:t>
            </a:r>
            <a:r>
              <a:rPr sz="1400" spc="-45">
                <a:solidFill>
                  <a:srgbClr val="666666"/>
                </a:solidFill>
                <a:latin typeface="Verdana"/>
                <a:cs typeface="Verdana"/>
              </a:rPr>
              <a:t>-</a:t>
            </a:r>
            <a:r>
              <a:rPr sz="1400" spc="-35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20">
                <a:solidFill>
                  <a:srgbClr val="666666"/>
                </a:solidFill>
                <a:latin typeface="Verdana"/>
                <a:cs typeface="Verdana"/>
              </a:rPr>
              <a:t>V1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75791" y="3220918"/>
            <a:ext cx="487680" cy="1233805"/>
          </a:xfrm>
          <a:custGeom>
            <a:avLst/>
            <a:gdLst/>
            <a:ahLst/>
            <a:cxnLst/>
            <a:rect l="l" t="t" r="r" b="b"/>
            <a:pathLst>
              <a:path w="487679" h="1233804">
                <a:moveTo>
                  <a:pt x="487499" y="1233297"/>
                </a:moveTo>
                <a:lnTo>
                  <a:pt x="0" y="1233297"/>
                </a:lnTo>
                <a:lnTo>
                  <a:pt x="0" y="0"/>
                </a:lnTo>
                <a:lnTo>
                  <a:pt x="487499" y="0"/>
                </a:lnTo>
                <a:lnTo>
                  <a:pt x="487499" y="1233297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8572" y="3569530"/>
            <a:ext cx="233679" cy="53657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b="1" spc="-4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70497" y="3428568"/>
            <a:ext cx="760095" cy="768350"/>
            <a:chOff x="1270497" y="3428568"/>
            <a:chExt cx="760095" cy="768350"/>
          </a:xfrm>
        </p:grpSpPr>
        <p:sp>
          <p:nvSpPr>
            <p:cNvPr id="14" name="object 14"/>
            <p:cNvSpPr/>
            <p:nvPr/>
          </p:nvSpPr>
          <p:spPr>
            <a:xfrm>
              <a:off x="1270497" y="3428568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4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06402" y="3557068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4" h="478789">
                  <a:moveTo>
                    <a:pt x="406899" y="478199"/>
                  </a:moveTo>
                  <a:lnTo>
                    <a:pt x="79702" y="478199"/>
                  </a:lnTo>
                  <a:lnTo>
                    <a:pt x="48679" y="471936"/>
                  </a:lnTo>
                  <a:lnTo>
                    <a:pt x="23344" y="454858"/>
                  </a:lnTo>
                  <a:lnTo>
                    <a:pt x="6263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3" y="48684"/>
                  </a:lnTo>
                  <a:lnTo>
                    <a:pt x="23344" y="23349"/>
                  </a:lnTo>
                  <a:lnTo>
                    <a:pt x="48679" y="6265"/>
                  </a:lnTo>
                  <a:lnTo>
                    <a:pt x="79702" y="0"/>
                  </a:lnTo>
                  <a:lnTo>
                    <a:pt x="406899" y="0"/>
                  </a:lnTo>
                  <a:lnTo>
                    <a:pt x="451117" y="13394"/>
                  </a:lnTo>
                  <a:lnTo>
                    <a:pt x="480532" y="49209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5" y="429525"/>
                  </a:lnTo>
                  <a:lnTo>
                    <a:pt x="463255" y="454858"/>
                  </a:lnTo>
                  <a:lnTo>
                    <a:pt x="437922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70497" y="3428568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 spc="-5">
                <a:solidFill>
                  <a:srgbClr val="666666"/>
                </a:solidFill>
                <a:latin typeface="Arial"/>
                <a:cs typeface="Arial"/>
              </a:rPr>
              <a:t>C1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184895" y="3428568"/>
            <a:ext cx="760095" cy="768350"/>
            <a:chOff x="2184895" y="3428568"/>
            <a:chExt cx="760095" cy="768350"/>
          </a:xfrm>
        </p:grpSpPr>
        <p:sp>
          <p:nvSpPr>
            <p:cNvPr id="18" name="object 18"/>
            <p:cNvSpPr/>
            <p:nvPr/>
          </p:nvSpPr>
          <p:spPr>
            <a:xfrm>
              <a:off x="2184895" y="3428568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4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20800" y="3557068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4" h="478789">
                  <a:moveTo>
                    <a:pt x="406894" y="478199"/>
                  </a:moveTo>
                  <a:lnTo>
                    <a:pt x="79702" y="478199"/>
                  </a:lnTo>
                  <a:lnTo>
                    <a:pt x="48679" y="471936"/>
                  </a:lnTo>
                  <a:lnTo>
                    <a:pt x="23344" y="454858"/>
                  </a:lnTo>
                  <a:lnTo>
                    <a:pt x="6263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3" y="48684"/>
                  </a:lnTo>
                  <a:lnTo>
                    <a:pt x="23344" y="23349"/>
                  </a:lnTo>
                  <a:lnTo>
                    <a:pt x="48679" y="6265"/>
                  </a:lnTo>
                  <a:lnTo>
                    <a:pt x="79702" y="0"/>
                  </a:lnTo>
                  <a:lnTo>
                    <a:pt x="406894" y="0"/>
                  </a:lnTo>
                  <a:lnTo>
                    <a:pt x="451117" y="13394"/>
                  </a:lnTo>
                  <a:lnTo>
                    <a:pt x="480525" y="49209"/>
                  </a:lnTo>
                  <a:lnTo>
                    <a:pt x="486594" y="79699"/>
                  </a:lnTo>
                  <a:lnTo>
                    <a:pt x="486594" y="398499"/>
                  </a:lnTo>
                  <a:lnTo>
                    <a:pt x="480331" y="429525"/>
                  </a:lnTo>
                  <a:lnTo>
                    <a:pt x="463253" y="454858"/>
                  </a:lnTo>
                  <a:lnTo>
                    <a:pt x="437920" y="471936"/>
                  </a:lnTo>
                  <a:lnTo>
                    <a:pt x="406894" y="478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184895" y="3428568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>
                <a:solidFill>
                  <a:srgbClr val="666666"/>
                </a:solidFill>
                <a:latin typeface="Arial"/>
                <a:cs typeface="Arial"/>
              </a:rPr>
              <a:t>C2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86443" y="1447372"/>
            <a:ext cx="1983105" cy="48768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31445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1035"/>
              </a:spcBef>
            </a:pPr>
            <a:r>
              <a:rPr sz="1400" b="1" spc="60">
                <a:latin typeface="Arial"/>
                <a:cs typeface="Arial"/>
              </a:rPr>
              <a:t>V1 </a:t>
            </a:r>
            <a:r>
              <a:rPr sz="1400" b="1" spc="-45">
                <a:latin typeface="Arial"/>
                <a:cs typeface="Arial"/>
              </a:rPr>
              <a:t>Pods</a:t>
            </a:r>
            <a:r>
              <a:rPr sz="1400" b="1" spc="-95">
                <a:latin typeface="Arial"/>
                <a:cs typeface="Arial"/>
              </a:rPr>
              <a:t> </a:t>
            </a:r>
            <a:r>
              <a:rPr sz="1400" b="1" spc="-20">
                <a:latin typeface="Arial"/>
                <a:cs typeface="Arial"/>
              </a:rPr>
              <a:t>Starting...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608798" y="298236"/>
            <a:ext cx="45764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75">
                <a:solidFill>
                  <a:srgbClr val="01569A"/>
                </a:solidFill>
                <a:latin typeface="Arial"/>
                <a:cs typeface="Arial"/>
              </a:rPr>
              <a:t>Deployment</a:t>
            </a:r>
            <a:r>
              <a:rPr sz="3600" b="1" spc="-180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sz="3600" b="1" spc="-65">
                <a:solidFill>
                  <a:srgbClr val="01569A"/>
                </a:solidFill>
                <a:latin typeface="Arial"/>
                <a:cs typeface="Arial"/>
              </a:rPr>
              <a:t>Process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25714"/>
            <a:ext cx="7902575" cy="118110"/>
          </a:xfrm>
          <a:custGeom>
            <a:avLst/>
            <a:gdLst/>
            <a:ahLst/>
            <a:cxnLst/>
            <a:rect l="l" t="t" r="r" b="b"/>
            <a:pathLst>
              <a:path w="7902575" h="118110">
                <a:moveTo>
                  <a:pt x="0" y="117774"/>
                </a:moveTo>
                <a:lnTo>
                  <a:pt x="7902009" y="117774"/>
                </a:lnTo>
                <a:lnTo>
                  <a:pt x="7902009" y="0"/>
                </a:lnTo>
                <a:lnTo>
                  <a:pt x="0" y="0"/>
                </a:lnTo>
                <a:lnTo>
                  <a:pt x="0" y="117774"/>
                </a:lnTo>
                <a:close/>
              </a:path>
            </a:pathLst>
          </a:custGeom>
          <a:solidFill>
            <a:srgbClr val="3D8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02009" y="5025714"/>
            <a:ext cx="1242060" cy="118110"/>
          </a:xfrm>
          <a:custGeom>
            <a:avLst/>
            <a:gdLst/>
            <a:ahLst/>
            <a:cxnLst/>
            <a:rect l="l" t="t" r="r" b="b"/>
            <a:pathLst>
              <a:path w="1242059" h="118110">
                <a:moveTo>
                  <a:pt x="0" y="0"/>
                </a:moveTo>
                <a:lnTo>
                  <a:pt x="1241972" y="0"/>
                </a:lnTo>
                <a:lnTo>
                  <a:pt x="1241972" y="117774"/>
                </a:lnTo>
                <a:lnTo>
                  <a:pt x="0" y="117774"/>
                </a:lnTo>
                <a:lnTo>
                  <a:pt x="0" y="0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70497" y="3428568"/>
            <a:ext cx="760095" cy="768350"/>
            <a:chOff x="1270497" y="3428568"/>
            <a:chExt cx="760095" cy="768350"/>
          </a:xfrm>
        </p:grpSpPr>
        <p:sp>
          <p:nvSpPr>
            <p:cNvPr id="6" name="object 6"/>
            <p:cNvSpPr/>
            <p:nvPr/>
          </p:nvSpPr>
          <p:spPr>
            <a:xfrm>
              <a:off x="1270497" y="3428568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4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06402" y="3557068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4" h="478789">
                  <a:moveTo>
                    <a:pt x="406899" y="478199"/>
                  </a:moveTo>
                  <a:lnTo>
                    <a:pt x="79702" y="478199"/>
                  </a:lnTo>
                  <a:lnTo>
                    <a:pt x="48679" y="471936"/>
                  </a:lnTo>
                  <a:lnTo>
                    <a:pt x="23344" y="454858"/>
                  </a:lnTo>
                  <a:lnTo>
                    <a:pt x="6263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3" y="48684"/>
                  </a:lnTo>
                  <a:lnTo>
                    <a:pt x="23344" y="23349"/>
                  </a:lnTo>
                  <a:lnTo>
                    <a:pt x="48679" y="6265"/>
                  </a:lnTo>
                  <a:lnTo>
                    <a:pt x="79702" y="0"/>
                  </a:lnTo>
                  <a:lnTo>
                    <a:pt x="406899" y="0"/>
                  </a:lnTo>
                  <a:lnTo>
                    <a:pt x="451117" y="13394"/>
                  </a:lnTo>
                  <a:lnTo>
                    <a:pt x="480532" y="49209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5" y="429525"/>
                  </a:lnTo>
                  <a:lnTo>
                    <a:pt x="463255" y="454858"/>
                  </a:lnTo>
                  <a:lnTo>
                    <a:pt x="437922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70497" y="3428568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 spc="-5">
                <a:solidFill>
                  <a:srgbClr val="666666"/>
                </a:solidFill>
                <a:latin typeface="Arial"/>
                <a:cs typeface="Arial"/>
              </a:rPr>
              <a:t>C1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8097" y="2361772"/>
            <a:ext cx="1983105" cy="487680"/>
          </a:xfrm>
          <a:prstGeom prst="rect">
            <a:avLst/>
          </a:prstGeom>
          <a:solidFill>
            <a:srgbClr val="C17BA0"/>
          </a:solidFill>
        </p:spPr>
        <p:txBody>
          <a:bodyPr vert="horz" wrap="square" lIns="0" tIns="146685" rIns="0" bIns="0" rtlCol="0">
            <a:spAutoFit/>
          </a:bodyPr>
          <a:lstStyle/>
          <a:p>
            <a:pPr marL="476250">
              <a:lnSpc>
                <a:spcPct val="100000"/>
              </a:lnSpc>
              <a:spcBef>
                <a:spcPts val="1155"/>
              </a:spcBef>
            </a:pP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Replica </a:t>
            </a:r>
            <a:r>
              <a:rPr sz="1200" b="1" spc="-1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0">
                <a:solidFill>
                  <a:srgbClr val="FFFFFF"/>
                </a:solidFill>
                <a:latin typeface="Arial"/>
                <a:cs typeface="Arial"/>
              </a:rPr>
              <a:t>V1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15845" y="2993619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4" h="278129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18097" y="1447374"/>
            <a:ext cx="1983105" cy="487680"/>
          </a:xfrm>
          <a:prstGeom prst="rect">
            <a:avLst/>
          </a:prstGeom>
          <a:solidFill>
            <a:srgbClr val="B3A7D6"/>
          </a:solidFill>
        </p:spPr>
        <p:txBody>
          <a:bodyPr vert="horz" wrap="square" lIns="0" tIns="146685" rIns="0" bIns="0" rtlCol="0">
            <a:spAutoFit/>
          </a:bodyPr>
          <a:lstStyle/>
          <a:p>
            <a:pPr marL="443865">
              <a:lnSpc>
                <a:spcPct val="100000"/>
              </a:lnSpc>
              <a:spcBef>
                <a:spcPts val="1155"/>
              </a:spcBef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1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0">
                <a:solidFill>
                  <a:srgbClr val="FFFFFF"/>
                </a:solidFill>
                <a:latin typeface="Arial"/>
                <a:cs typeface="Arial"/>
              </a:rPr>
              <a:t>V1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15845" y="2003028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4" h="278130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43627" y="4357802"/>
            <a:ext cx="643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666666"/>
                </a:solidFill>
                <a:latin typeface="Verdana"/>
                <a:cs typeface="Verdana"/>
              </a:rPr>
              <a:t>P1 </a:t>
            </a:r>
            <a:r>
              <a:rPr sz="1400" spc="-45">
                <a:solidFill>
                  <a:srgbClr val="666666"/>
                </a:solidFill>
                <a:latin typeface="Verdana"/>
                <a:cs typeface="Verdana"/>
              </a:rPr>
              <a:t>-</a:t>
            </a:r>
            <a:r>
              <a:rPr sz="1400" spc="-35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20">
                <a:solidFill>
                  <a:srgbClr val="666666"/>
                </a:solidFill>
                <a:latin typeface="Verdana"/>
                <a:cs typeface="Verdana"/>
              </a:rPr>
              <a:t>V1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48453" y="4357802"/>
            <a:ext cx="643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666666"/>
                </a:solidFill>
                <a:latin typeface="Verdana"/>
                <a:cs typeface="Verdana"/>
              </a:rPr>
              <a:t>P2 </a:t>
            </a:r>
            <a:r>
              <a:rPr sz="1400" spc="-45">
                <a:solidFill>
                  <a:srgbClr val="666666"/>
                </a:solidFill>
                <a:latin typeface="Verdana"/>
                <a:cs typeface="Verdana"/>
              </a:rPr>
              <a:t>-</a:t>
            </a:r>
            <a:r>
              <a:rPr sz="1400" spc="-35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20">
                <a:solidFill>
                  <a:srgbClr val="666666"/>
                </a:solidFill>
                <a:latin typeface="Verdana"/>
                <a:cs typeface="Verdana"/>
              </a:rPr>
              <a:t>V1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275791" y="3220918"/>
            <a:ext cx="487680" cy="1233805"/>
          </a:xfrm>
          <a:custGeom>
            <a:avLst/>
            <a:gdLst/>
            <a:ahLst/>
            <a:cxnLst/>
            <a:rect l="l" t="t" r="r" b="b"/>
            <a:pathLst>
              <a:path w="487679" h="1233804">
                <a:moveTo>
                  <a:pt x="487499" y="1233297"/>
                </a:moveTo>
                <a:lnTo>
                  <a:pt x="0" y="1233297"/>
                </a:lnTo>
                <a:lnTo>
                  <a:pt x="0" y="0"/>
                </a:lnTo>
                <a:lnTo>
                  <a:pt x="487499" y="0"/>
                </a:lnTo>
                <a:lnTo>
                  <a:pt x="487499" y="1233297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408572" y="3569530"/>
            <a:ext cx="233679" cy="53657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b="1" spc="-4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87968" y="3746517"/>
            <a:ext cx="629920" cy="182245"/>
          </a:xfrm>
          <a:custGeom>
            <a:avLst/>
            <a:gdLst/>
            <a:ahLst/>
            <a:cxnLst/>
            <a:rect l="l" t="t" r="r" b="b"/>
            <a:pathLst>
              <a:path w="629920" h="182245">
                <a:moveTo>
                  <a:pt x="91049" y="182099"/>
                </a:moveTo>
                <a:lnTo>
                  <a:pt x="0" y="91049"/>
                </a:lnTo>
                <a:lnTo>
                  <a:pt x="91049" y="0"/>
                </a:lnTo>
                <a:lnTo>
                  <a:pt x="91049" y="45524"/>
                </a:lnTo>
                <a:lnTo>
                  <a:pt x="629398" y="45524"/>
                </a:lnTo>
                <a:lnTo>
                  <a:pt x="629398" y="136574"/>
                </a:lnTo>
                <a:lnTo>
                  <a:pt x="91049" y="136574"/>
                </a:lnTo>
                <a:lnTo>
                  <a:pt x="91049" y="1820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2184895" y="3428568"/>
            <a:ext cx="760095" cy="768350"/>
            <a:chOff x="2184895" y="3428568"/>
            <a:chExt cx="760095" cy="768350"/>
          </a:xfrm>
        </p:grpSpPr>
        <p:sp>
          <p:nvSpPr>
            <p:cNvPr id="19" name="object 19"/>
            <p:cNvSpPr/>
            <p:nvPr/>
          </p:nvSpPr>
          <p:spPr>
            <a:xfrm>
              <a:off x="2184895" y="3428568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4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20800" y="3557068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4" h="478789">
                  <a:moveTo>
                    <a:pt x="406894" y="478199"/>
                  </a:moveTo>
                  <a:lnTo>
                    <a:pt x="79702" y="478199"/>
                  </a:lnTo>
                  <a:lnTo>
                    <a:pt x="48679" y="471936"/>
                  </a:lnTo>
                  <a:lnTo>
                    <a:pt x="23344" y="454858"/>
                  </a:lnTo>
                  <a:lnTo>
                    <a:pt x="6263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3" y="48684"/>
                  </a:lnTo>
                  <a:lnTo>
                    <a:pt x="23344" y="23349"/>
                  </a:lnTo>
                  <a:lnTo>
                    <a:pt x="48679" y="6265"/>
                  </a:lnTo>
                  <a:lnTo>
                    <a:pt x="79702" y="0"/>
                  </a:lnTo>
                  <a:lnTo>
                    <a:pt x="406894" y="0"/>
                  </a:lnTo>
                  <a:lnTo>
                    <a:pt x="451117" y="13394"/>
                  </a:lnTo>
                  <a:lnTo>
                    <a:pt x="480525" y="49209"/>
                  </a:lnTo>
                  <a:lnTo>
                    <a:pt x="486594" y="79699"/>
                  </a:lnTo>
                  <a:lnTo>
                    <a:pt x="486594" y="398499"/>
                  </a:lnTo>
                  <a:lnTo>
                    <a:pt x="480331" y="429525"/>
                  </a:lnTo>
                  <a:lnTo>
                    <a:pt x="463253" y="454858"/>
                  </a:lnTo>
                  <a:lnTo>
                    <a:pt x="437920" y="471936"/>
                  </a:lnTo>
                  <a:lnTo>
                    <a:pt x="406894" y="478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184895" y="3428568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>
                <a:solidFill>
                  <a:srgbClr val="666666"/>
                </a:solidFill>
                <a:latin typeface="Arial"/>
                <a:cs typeface="Arial"/>
              </a:rPr>
              <a:t>C2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86443" y="1447372"/>
            <a:ext cx="1983105" cy="48768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31445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35"/>
              </a:spcBef>
            </a:pPr>
            <a:r>
              <a:rPr sz="1400" b="1" spc="60">
                <a:latin typeface="Arial"/>
                <a:cs typeface="Arial"/>
              </a:rPr>
              <a:t>V1 </a:t>
            </a:r>
            <a:r>
              <a:rPr sz="1400" b="1" spc="-45">
                <a:latin typeface="Arial"/>
                <a:cs typeface="Arial"/>
              </a:rPr>
              <a:t>Pods</a:t>
            </a:r>
            <a:r>
              <a:rPr sz="1400" b="1" spc="-95">
                <a:latin typeface="Arial"/>
                <a:cs typeface="Arial"/>
              </a:rPr>
              <a:t> </a:t>
            </a:r>
            <a:r>
              <a:rPr sz="1400" b="1" spc="-25">
                <a:latin typeface="Arial"/>
                <a:cs typeface="Arial"/>
              </a:rPr>
              <a:t>Activating...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608798" y="298236"/>
            <a:ext cx="45764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75">
                <a:solidFill>
                  <a:srgbClr val="01569A"/>
                </a:solidFill>
                <a:latin typeface="Arial"/>
                <a:cs typeface="Arial"/>
              </a:rPr>
              <a:t>Deployment</a:t>
            </a:r>
            <a:r>
              <a:rPr sz="3600" b="1" spc="-180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sz="3600" b="1" spc="-65">
                <a:solidFill>
                  <a:srgbClr val="01569A"/>
                </a:solidFill>
                <a:latin typeface="Arial"/>
                <a:cs typeface="Arial"/>
              </a:rPr>
              <a:t>Process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25714"/>
            <a:ext cx="7902575" cy="118110"/>
          </a:xfrm>
          <a:custGeom>
            <a:avLst/>
            <a:gdLst/>
            <a:ahLst/>
            <a:cxnLst/>
            <a:rect l="l" t="t" r="r" b="b"/>
            <a:pathLst>
              <a:path w="7902575" h="118110">
                <a:moveTo>
                  <a:pt x="0" y="117774"/>
                </a:moveTo>
                <a:lnTo>
                  <a:pt x="7902009" y="117774"/>
                </a:lnTo>
                <a:lnTo>
                  <a:pt x="7902009" y="0"/>
                </a:lnTo>
                <a:lnTo>
                  <a:pt x="0" y="0"/>
                </a:lnTo>
                <a:lnTo>
                  <a:pt x="0" y="117774"/>
                </a:lnTo>
                <a:close/>
              </a:path>
            </a:pathLst>
          </a:custGeom>
          <a:solidFill>
            <a:srgbClr val="3D8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02009" y="5025714"/>
            <a:ext cx="1242060" cy="118110"/>
          </a:xfrm>
          <a:custGeom>
            <a:avLst/>
            <a:gdLst/>
            <a:ahLst/>
            <a:cxnLst/>
            <a:rect l="l" t="t" r="r" b="b"/>
            <a:pathLst>
              <a:path w="1242059" h="118110">
                <a:moveTo>
                  <a:pt x="0" y="0"/>
                </a:moveTo>
                <a:lnTo>
                  <a:pt x="1241972" y="0"/>
                </a:lnTo>
                <a:lnTo>
                  <a:pt x="1241972" y="117774"/>
                </a:lnTo>
                <a:lnTo>
                  <a:pt x="0" y="117774"/>
                </a:lnTo>
                <a:lnTo>
                  <a:pt x="0" y="0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70497" y="3428568"/>
            <a:ext cx="760095" cy="768350"/>
            <a:chOff x="1270497" y="3428568"/>
            <a:chExt cx="760095" cy="768350"/>
          </a:xfrm>
        </p:grpSpPr>
        <p:sp>
          <p:nvSpPr>
            <p:cNvPr id="6" name="object 6"/>
            <p:cNvSpPr/>
            <p:nvPr/>
          </p:nvSpPr>
          <p:spPr>
            <a:xfrm>
              <a:off x="1270497" y="3428568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4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06402" y="3557068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4" h="478789">
                  <a:moveTo>
                    <a:pt x="406899" y="478199"/>
                  </a:moveTo>
                  <a:lnTo>
                    <a:pt x="79702" y="478199"/>
                  </a:lnTo>
                  <a:lnTo>
                    <a:pt x="48679" y="471936"/>
                  </a:lnTo>
                  <a:lnTo>
                    <a:pt x="23344" y="454858"/>
                  </a:lnTo>
                  <a:lnTo>
                    <a:pt x="6263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3" y="48684"/>
                  </a:lnTo>
                  <a:lnTo>
                    <a:pt x="23344" y="23349"/>
                  </a:lnTo>
                  <a:lnTo>
                    <a:pt x="48679" y="6265"/>
                  </a:lnTo>
                  <a:lnTo>
                    <a:pt x="79702" y="0"/>
                  </a:lnTo>
                  <a:lnTo>
                    <a:pt x="406899" y="0"/>
                  </a:lnTo>
                  <a:lnTo>
                    <a:pt x="451117" y="13394"/>
                  </a:lnTo>
                  <a:lnTo>
                    <a:pt x="480532" y="49209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5" y="429525"/>
                  </a:lnTo>
                  <a:lnTo>
                    <a:pt x="463255" y="454858"/>
                  </a:lnTo>
                  <a:lnTo>
                    <a:pt x="437922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70497" y="3428568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 spc="-5">
                <a:solidFill>
                  <a:srgbClr val="666666"/>
                </a:solidFill>
                <a:latin typeface="Arial"/>
                <a:cs typeface="Arial"/>
              </a:rPr>
              <a:t>C1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8097" y="2361772"/>
            <a:ext cx="1983105" cy="487680"/>
          </a:xfrm>
          <a:prstGeom prst="rect">
            <a:avLst/>
          </a:prstGeom>
          <a:solidFill>
            <a:srgbClr val="C17BA0"/>
          </a:solidFill>
        </p:spPr>
        <p:txBody>
          <a:bodyPr vert="horz" wrap="square" lIns="0" tIns="146685" rIns="0" bIns="0" rtlCol="0">
            <a:spAutoFit/>
          </a:bodyPr>
          <a:lstStyle/>
          <a:p>
            <a:pPr marL="476250">
              <a:lnSpc>
                <a:spcPct val="100000"/>
              </a:lnSpc>
              <a:spcBef>
                <a:spcPts val="1155"/>
              </a:spcBef>
            </a:pP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Replica </a:t>
            </a:r>
            <a:r>
              <a:rPr sz="1200" b="1" spc="-1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0">
                <a:solidFill>
                  <a:srgbClr val="FFFFFF"/>
                </a:solidFill>
                <a:latin typeface="Arial"/>
                <a:cs typeface="Arial"/>
              </a:rPr>
              <a:t>V1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15845" y="2993619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4" h="278129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18097" y="1447374"/>
            <a:ext cx="1983105" cy="487680"/>
          </a:xfrm>
          <a:prstGeom prst="rect">
            <a:avLst/>
          </a:prstGeom>
          <a:solidFill>
            <a:srgbClr val="B3A7D6"/>
          </a:solidFill>
        </p:spPr>
        <p:txBody>
          <a:bodyPr vert="horz" wrap="square" lIns="0" tIns="146685" rIns="0" bIns="0" rtlCol="0">
            <a:spAutoFit/>
          </a:bodyPr>
          <a:lstStyle/>
          <a:p>
            <a:pPr marL="443865">
              <a:lnSpc>
                <a:spcPct val="100000"/>
              </a:lnSpc>
              <a:spcBef>
                <a:spcPts val="1155"/>
              </a:spcBef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1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0">
                <a:solidFill>
                  <a:srgbClr val="FFFFFF"/>
                </a:solidFill>
                <a:latin typeface="Arial"/>
                <a:cs typeface="Arial"/>
              </a:rPr>
              <a:t>V1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15845" y="2003028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4" h="278130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2184895" y="3428568"/>
            <a:ext cx="760095" cy="768350"/>
            <a:chOff x="2184895" y="3428568"/>
            <a:chExt cx="760095" cy="768350"/>
          </a:xfrm>
        </p:grpSpPr>
        <p:sp>
          <p:nvSpPr>
            <p:cNvPr id="14" name="object 14"/>
            <p:cNvSpPr/>
            <p:nvPr/>
          </p:nvSpPr>
          <p:spPr>
            <a:xfrm>
              <a:off x="2184895" y="3428568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4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20800" y="3557068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4" h="478789">
                  <a:moveTo>
                    <a:pt x="406894" y="478199"/>
                  </a:moveTo>
                  <a:lnTo>
                    <a:pt x="79702" y="478199"/>
                  </a:lnTo>
                  <a:lnTo>
                    <a:pt x="48679" y="471936"/>
                  </a:lnTo>
                  <a:lnTo>
                    <a:pt x="23344" y="454858"/>
                  </a:lnTo>
                  <a:lnTo>
                    <a:pt x="6263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3" y="48684"/>
                  </a:lnTo>
                  <a:lnTo>
                    <a:pt x="23344" y="23349"/>
                  </a:lnTo>
                  <a:lnTo>
                    <a:pt x="48679" y="6265"/>
                  </a:lnTo>
                  <a:lnTo>
                    <a:pt x="79702" y="0"/>
                  </a:lnTo>
                  <a:lnTo>
                    <a:pt x="406894" y="0"/>
                  </a:lnTo>
                  <a:lnTo>
                    <a:pt x="451117" y="13394"/>
                  </a:lnTo>
                  <a:lnTo>
                    <a:pt x="480525" y="49209"/>
                  </a:lnTo>
                  <a:lnTo>
                    <a:pt x="486594" y="79699"/>
                  </a:lnTo>
                  <a:lnTo>
                    <a:pt x="486594" y="398499"/>
                  </a:lnTo>
                  <a:lnTo>
                    <a:pt x="480331" y="429525"/>
                  </a:lnTo>
                  <a:lnTo>
                    <a:pt x="463253" y="454858"/>
                  </a:lnTo>
                  <a:lnTo>
                    <a:pt x="437920" y="471936"/>
                  </a:lnTo>
                  <a:lnTo>
                    <a:pt x="406894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184895" y="3428568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>
                <a:solidFill>
                  <a:srgbClr val="666666"/>
                </a:solidFill>
                <a:latin typeface="Arial"/>
                <a:cs typeface="Arial"/>
              </a:rPr>
              <a:t>C2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43627" y="4357802"/>
            <a:ext cx="643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666666"/>
                </a:solidFill>
                <a:latin typeface="Verdana"/>
                <a:cs typeface="Verdana"/>
              </a:rPr>
              <a:t>P1 </a:t>
            </a:r>
            <a:r>
              <a:rPr sz="1400" spc="-45">
                <a:solidFill>
                  <a:srgbClr val="666666"/>
                </a:solidFill>
                <a:latin typeface="Verdana"/>
                <a:cs typeface="Verdana"/>
              </a:rPr>
              <a:t>-</a:t>
            </a:r>
            <a:r>
              <a:rPr sz="1400" spc="-35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20">
                <a:solidFill>
                  <a:srgbClr val="666666"/>
                </a:solidFill>
                <a:latin typeface="Verdana"/>
                <a:cs typeface="Verdana"/>
              </a:rPr>
              <a:t>V1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48453" y="4357802"/>
            <a:ext cx="643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666666"/>
                </a:solidFill>
                <a:latin typeface="Verdana"/>
                <a:cs typeface="Verdana"/>
              </a:rPr>
              <a:t>P2 </a:t>
            </a:r>
            <a:r>
              <a:rPr sz="1400" spc="-45">
                <a:solidFill>
                  <a:srgbClr val="666666"/>
                </a:solidFill>
                <a:latin typeface="Verdana"/>
                <a:cs typeface="Verdana"/>
              </a:rPr>
              <a:t>-</a:t>
            </a:r>
            <a:r>
              <a:rPr sz="1400" spc="-35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20">
                <a:solidFill>
                  <a:srgbClr val="666666"/>
                </a:solidFill>
                <a:latin typeface="Verdana"/>
                <a:cs typeface="Verdana"/>
              </a:rPr>
              <a:t>V1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275791" y="3220918"/>
            <a:ext cx="487680" cy="1233805"/>
          </a:xfrm>
          <a:custGeom>
            <a:avLst/>
            <a:gdLst/>
            <a:ahLst/>
            <a:cxnLst/>
            <a:rect l="l" t="t" r="r" b="b"/>
            <a:pathLst>
              <a:path w="487679" h="1233804">
                <a:moveTo>
                  <a:pt x="487499" y="1233297"/>
                </a:moveTo>
                <a:lnTo>
                  <a:pt x="0" y="1233297"/>
                </a:lnTo>
                <a:lnTo>
                  <a:pt x="0" y="0"/>
                </a:lnTo>
                <a:lnTo>
                  <a:pt x="487499" y="0"/>
                </a:lnTo>
                <a:lnTo>
                  <a:pt x="487499" y="1233297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408572" y="3569530"/>
            <a:ext cx="233679" cy="53657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b="1" spc="-4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487968" y="3746517"/>
            <a:ext cx="629920" cy="182245"/>
          </a:xfrm>
          <a:custGeom>
            <a:avLst/>
            <a:gdLst/>
            <a:ahLst/>
            <a:cxnLst/>
            <a:rect l="l" t="t" r="r" b="b"/>
            <a:pathLst>
              <a:path w="629920" h="182245">
                <a:moveTo>
                  <a:pt x="91049" y="182099"/>
                </a:moveTo>
                <a:lnTo>
                  <a:pt x="0" y="91049"/>
                </a:lnTo>
                <a:lnTo>
                  <a:pt x="91049" y="0"/>
                </a:lnTo>
                <a:lnTo>
                  <a:pt x="91049" y="45524"/>
                </a:lnTo>
                <a:lnTo>
                  <a:pt x="629398" y="45524"/>
                </a:lnTo>
                <a:lnTo>
                  <a:pt x="629398" y="136574"/>
                </a:lnTo>
                <a:lnTo>
                  <a:pt x="91049" y="136574"/>
                </a:lnTo>
                <a:lnTo>
                  <a:pt x="91049" y="1820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486443" y="1447372"/>
            <a:ext cx="1983105" cy="48768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31445" rIns="0" bIns="0" rtlCol="0">
            <a:spAutoFit/>
          </a:bodyPr>
          <a:lstStyle/>
          <a:p>
            <a:pPr marL="302895">
              <a:lnSpc>
                <a:spcPct val="100000"/>
              </a:lnSpc>
              <a:spcBef>
                <a:spcPts val="1035"/>
              </a:spcBef>
            </a:pPr>
            <a:r>
              <a:rPr sz="1400" b="1" spc="60">
                <a:latin typeface="Arial"/>
                <a:cs typeface="Arial"/>
              </a:rPr>
              <a:t>V1 </a:t>
            </a:r>
            <a:r>
              <a:rPr sz="1400" b="1" spc="-45">
                <a:latin typeface="Arial"/>
                <a:cs typeface="Arial"/>
              </a:rPr>
              <a:t>Pods</a:t>
            </a:r>
            <a:r>
              <a:rPr sz="1400" b="1" spc="-100">
                <a:latin typeface="Arial"/>
                <a:cs typeface="Arial"/>
              </a:rPr>
              <a:t> </a:t>
            </a:r>
            <a:r>
              <a:rPr sz="1400" b="1" spc="-10">
                <a:latin typeface="Arial"/>
                <a:cs typeface="Arial"/>
              </a:rPr>
              <a:t>Healthy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608798" y="298236"/>
            <a:ext cx="45764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75">
                <a:solidFill>
                  <a:srgbClr val="01569A"/>
                </a:solidFill>
                <a:latin typeface="Arial"/>
                <a:cs typeface="Arial"/>
              </a:rPr>
              <a:t>Deployment</a:t>
            </a:r>
            <a:r>
              <a:rPr sz="3600" b="1" spc="-180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sz="3600" b="1" spc="-65">
                <a:solidFill>
                  <a:srgbClr val="01569A"/>
                </a:solidFill>
                <a:latin typeface="Arial"/>
                <a:cs typeface="Arial"/>
              </a:rPr>
              <a:t>Process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98" y="298236"/>
            <a:ext cx="6020602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z="3600" b="1" spc="30" err="1">
                <a:solidFill>
                  <a:srgbClr val="01569A"/>
                </a:solidFill>
                <a:latin typeface="Arial"/>
                <a:cs typeface="Arial"/>
              </a:rPr>
              <a:t>Microservices</a:t>
            </a:r>
            <a:r>
              <a:rPr lang="es-ES" sz="3600" b="1" spc="30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lang="es-ES" sz="3600" b="1" spc="30" err="1">
                <a:solidFill>
                  <a:srgbClr val="01569A"/>
                </a:solidFill>
                <a:latin typeface="Arial"/>
                <a:cs typeface="Arial"/>
              </a:rPr>
              <a:t>Architecture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4" name="object 4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3">
            <a:extLst>
              <a:ext uri="{FF2B5EF4-FFF2-40B4-BE49-F238E27FC236}">
                <a16:creationId xmlns:a16="http://schemas.microsoft.com/office/drawing/2014/main" id="{9DEA9A03-0429-2B45-BECB-67B27003759A}"/>
              </a:ext>
            </a:extLst>
          </p:cNvPr>
          <p:cNvSpPr txBox="1"/>
          <p:nvPr/>
        </p:nvSpPr>
        <p:spPr>
          <a:xfrm>
            <a:off x="699322" y="1123020"/>
            <a:ext cx="3110678" cy="25365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dirty="0" err="1">
                <a:solidFill>
                  <a:srgbClr val="666666"/>
                </a:solidFill>
                <a:latin typeface="Lato"/>
              </a:rPr>
              <a:t>Language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independent</a:t>
            </a:r>
            <a:endParaRPr lang="es-ES" spc="-15" dirty="0">
              <a:solidFill>
                <a:srgbClr val="666666"/>
              </a:solidFill>
              <a:latin typeface="Lato"/>
            </a:endParaRPr>
          </a:p>
          <a:p>
            <a:pPr marL="241300" indent="-229235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dirty="0" err="1">
                <a:solidFill>
                  <a:srgbClr val="666666"/>
                </a:solidFill>
                <a:latin typeface="Lato"/>
              </a:rPr>
              <a:t>Fast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iterations</a:t>
            </a:r>
            <a:endParaRPr lang="es-ES" spc="-15" dirty="0">
              <a:solidFill>
                <a:srgbClr val="666666"/>
              </a:solidFill>
              <a:latin typeface="Lato"/>
            </a:endParaRPr>
          </a:p>
          <a:p>
            <a:pPr marL="241300" indent="-229235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dirty="0">
                <a:solidFill>
                  <a:srgbClr val="666666"/>
                </a:solidFill>
                <a:latin typeface="Lato"/>
              </a:rPr>
              <a:t>Small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teams</a:t>
            </a:r>
            <a:endParaRPr lang="es-ES" spc="-15" dirty="0">
              <a:solidFill>
                <a:srgbClr val="666666"/>
              </a:solidFill>
              <a:latin typeface="Lato"/>
            </a:endParaRPr>
          </a:p>
          <a:p>
            <a:pPr marL="241300" indent="-229235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dirty="0" err="1">
                <a:solidFill>
                  <a:srgbClr val="666666"/>
                </a:solidFill>
                <a:latin typeface="Lato"/>
              </a:rPr>
              <a:t>Fault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isolation</a:t>
            </a:r>
            <a:endParaRPr lang="es-ES" spc="-15" dirty="0">
              <a:solidFill>
                <a:srgbClr val="666666"/>
              </a:solidFill>
              <a:latin typeface="Lato"/>
            </a:endParaRPr>
          </a:p>
          <a:p>
            <a:pPr marL="241300" indent="-229235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dirty="0" err="1">
                <a:solidFill>
                  <a:srgbClr val="666666"/>
                </a:solidFill>
                <a:latin typeface="Lato"/>
              </a:rPr>
              <a:t>Smaller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and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faster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deployments</a:t>
            </a:r>
            <a:endParaRPr lang="es-ES" spc="-15" dirty="0">
              <a:solidFill>
                <a:srgbClr val="666666"/>
              </a:solidFill>
              <a:latin typeface="Lato"/>
            </a:endParaRPr>
          </a:p>
          <a:p>
            <a:pPr marL="241300" indent="-229235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dirty="0" err="1">
                <a:solidFill>
                  <a:srgbClr val="666666"/>
                </a:solidFill>
                <a:latin typeface="Lato"/>
              </a:rPr>
              <a:t>Scalable</a:t>
            </a:r>
            <a:endParaRPr lang="es-ES" spc="-15" dirty="0">
              <a:solidFill>
                <a:srgbClr val="666666"/>
              </a:solidFill>
              <a:latin typeface="Lato"/>
            </a:endParaRPr>
          </a:p>
          <a:p>
            <a:pPr marL="241300" indent="-229235">
              <a:spcBef>
                <a:spcPts val="42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dirty="0" err="1">
                <a:solidFill>
                  <a:srgbClr val="666666"/>
                </a:solidFill>
                <a:latin typeface="Lato"/>
              </a:rPr>
              <a:t>Pair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well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with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containers</a:t>
            </a:r>
            <a:endParaRPr lang="es-ES" spc="-15" dirty="0">
              <a:solidFill>
                <a:srgbClr val="666666"/>
              </a:solidFill>
              <a:latin typeface="Lato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6791D0-6510-3749-A20E-9FFB0B821715}"/>
              </a:ext>
            </a:extLst>
          </p:cNvPr>
          <p:cNvGrpSpPr/>
          <p:nvPr/>
        </p:nvGrpSpPr>
        <p:grpSpPr>
          <a:xfrm>
            <a:off x="3970337" y="1012926"/>
            <a:ext cx="4606740" cy="3568909"/>
            <a:chOff x="4280203" y="984500"/>
            <a:chExt cx="4606740" cy="3568909"/>
          </a:xfrm>
        </p:grpSpPr>
        <p:sp>
          <p:nvSpPr>
            <p:cNvPr id="9" name="object 37">
              <a:extLst>
                <a:ext uri="{FF2B5EF4-FFF2-40B4-BE49-F238E27FC236}">
                  <a16:creationId xmlns:a16="http://schemas.microsoft.com/office/drawing/2014/main" id="{85691701-2CD4-904D-9F48-462CA40F2AC7}"/>
                </a:ext>
              </a:extLst>
            </p:cNvPr>
            <p:cNvSpPr/>
            <p:nvPr/>
          </p:nvSpPr>
          <p:spPr>
            <a:xfrm rot="5400000">
              <a:off x="5765520" y="3377499"/>
              <a:ext cx="285115" cy="159385"/>
            </a:xfrm>
            <a:custGeom>
              <a:avLst/>
              <a:gdLst/>
              <a:ahLst/>
              <a:cxnLst/>
              <a:rect l="l" t="t" r="r" b="b"/>
              <a:pathLst>
                <a:path w="285114" h="159385">
                  <a:moveTo>
                    <a:pt x="205359" y="159299"/>
                  </a:moveTo>
                  <a:lnTo>
                    <a:pt x="205359" y="119474"/>
                  </a:lnTo>
                  <a:lnTo>
                    <a:pt x="79659" y="119474"/>
                  </a:lnTo>
                  <a:lnTo>
                    <a:pt x="79659" y="159299"/>
                  </a:lnTo>
                  <a:lnTo>
                    <a:pt x="0" y="79649"/>
                  </a:lnTo>
                  <a:lnTo>
                    <a:pt x="79659" y="0"/>
                  </a:lnTo>
                  <a:lnTo>
                    <a:pt x="79659" y="39824"/>
                  </a:lnTo>
                  <a:lnTo>
                    <a:pt x="205359" y="39824"/>
                  </a:lnTo>
                  <a:lnTo>
                    <a:pt x="205359" y="0"/>
                  </a:lnTo>
                  <a:lnTo>
                    <a:pt x="285009" y="79649"/>
                  </a:lnTo>
                  <a:lnTo>
                    <a:pt x="205359" y="1592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8">
              <a:extLst>
                <a:ext uri="{FF2B5EF4-FFF2-40B4-BE49-F238E27FC236}">
                  <a16:creationId xmlns:a16="http://schemas.microsoft.com/office/drawing/2014/main" id="{71E58905-A56B-4146-A2FB-AB43EBE7A396}"/>
                </a:ext>
              </a:extLst>
            </p:cNvPr>
            <p:cNvSpPr/>
            <p:nvPr/>
          </p:nvSpPr>
          <p:spPr>
            <a:xfrm>
              <a:off x="6173438" y="984500"/>
              <a:ext cx="907809" cy="887673"/>
            </a:xfrm>
            <a:custGeom>
              <a:avLst/>
              <a:gdLst/>
              <a:ahLst/>
              <a:cxnLst/>
              <a:rect l="l" t="t" r="r" b="b"/>
              <a:pathLst>
                <a:path w="687069" h="671829">
                  <a:moveTo>
                    <a:pt x="343499" y="671398"/>
                  </a:moveTo>
                  <a:lnTo>
                    <a:pt x="296888" y="668334"/>
                  </a:lnTo>
                  <a:lnTo>
                    <a:pt x="252183" y="659407"/>
                  </a:lnTo>
                  <a:lnTo>
                    <a:pt x="209793" y="645017"/>
                  </a:lnTo>
                  <a:lnTo>
                    <a:pt x="170128" y="625565"/>
                  </a:lnTo>
                  <a:lnTo>
                    <a:pt x="133597" y="601450"/>
                  </a:lnTo>
                  <a:lnTo>
                    <a:pt x="100608" y="573073"/>
                  </a:lnTo>
                  <a:lnTo>
                    <a:pt x="71572" y="540834"/>
                  </a:lnTo>
                  <a:lnTo>
                    <a:pt x="46897" y="505132"/>
                  </a:lnTo>
                  <a:lnTo>
                    <a:pt x="26993" y="466367"/>
                  </a:lnTo>
                  <a:lnTo>
                    <a:pt x="12270" y="424940"/>
                  </a:lnTo>
                  <a:lnTo>
                    <a:pt x="3135" y="381251"/>
                  </a:lnTo>
                  <a:lnTo>
                    <a:pt x="0" y="335699"/>
                  </a:lnTo>
                  <a:lnTo>
                    <a:pt x="3135" y="290147"/>
                  </a:lnTo>
                  <a:lnTo>
                    <a:pt x="12270" y="246457"/>
                  </a:lnTo>
                  <a:lnTo>
                    <a:pt x="26993" y="205030"/>
                  </a:lnTo>
                  <a:lnTo>
                    <a:pt x="46897" y="166266"/>
                  </a:lnTo>
                  <a:lnTo>
                    <a:pt x="71572" y="130564"/>
                  </a:lnTo>
                  <a:lnTo>
                    <a:pt x="100608" y="98324"/>
                  </a:lnTo>
                  <a:lnTo>
                    <a:pt x="133597" y="69947"/>
                  </a:lnTo>
                  <a:lnTo>
                    <a:pt x="170128" y="45833"/>
                  </a:lnTo>
                  <a:lnTo>
                    <a:pt x="209793" y="26381"/>
                  </a:lnTo>
                  <a:lnTo>
                    <a:pt x="252183" y="11991"/>
                  </a:lnTo>
                  <a:lnTo>
                    <a:pt x="296888" y="3064"/>
                  </a:lnTo>
                  <a:lnTo>
                    <a:pt x="343499" y="0"/>
                  </a:lnTo>
                  <a:lnTo>
                    <a:pt x="397559" y="4182"/>
                  </a:lnTo>
                  <a:lnTo>
                    <a:pt x="449800" y="16480"/>
                  </a:lnTo>
                  <a:lnTo>
                    <a:pt x="499300" y="36520"/>
                  </a:lnTo>
                  <a:lnTo>
                    <a:pt x="545137" y="63926"/>
                  </a:lnTo>
                  <a:lnTo>
                    <a:pt x="586388" y="98324"/>
                  </a:lnTo>
                  <a:lnTo>
                    <a:pt x="621589" y="138638"/>
                  </a:lnTo>
                  <a:lnTo>
                    <a:pt x="649632" y="183435"/>
                  </a:lnTo>
                  <a:lnTo>
                    <a:pt x="670136" y="231814"/>
                  </a:lnTo>
                  <a:lnTo>
                    <a:pt x="682719" y="282870"/>
                  </a:lnTo>
                  <a:lnTo>
                    <a:pt x="686998" y="335699"/>
                  </a:lnTo>
                  <a:lnTo>
                    <a:pt x="683862" y="381251"/>
                  </a:lnTo>
                  <a:lnTo>
                    <a:pt x="674728" y="424940"/>
                  </a:lnTo>
                  <a:lnTo>
                    <a:pt x="660004" y="466367"/>
                  </a:lnTo>
                  <a:lnTo>
                    <a:pt x="640100" y="505132"/>
                  </a:lnTo>
                  <a:lnTo>
                    <a:pt x="615426" y="540834"/>
                  </a:lnTo>
                  <a:lnTo>
                    <a:pt x="586390" y="573073"/>
                  </a:lnTo>
                  <a:lnTo>
                    <a:pt x="553401" y="601450"/>
                  </a:lnTo>
                  <a:lnTo>
                    <a:pt x="516870" y="625565"/>
                  </a:lnTo>
                  <a:lnTo>
                    <a:pt x="477204" y="645017"/>
                  </a:lnTo>
                  <a:lnTo>
                    <a:pt x="434815" y="659407"/>
                  </a:lnTo>
                  <a:lnTo>
                    <a:pt x="390110" y="668334"/>
                  </a:lnTo>
                  <a:lnTo>
                    <a:pt x="343499" y="67139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s-ES">
                  <a:solidFill>
                    <a:schemeClr val="bg1"/>
                  </a:solidFill>
                </a:rPr>
                <a:t>UI</a:t>
              </a: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AADE77FB-757C-7F49-8A08-5BC872FB1CEC}"/>
                </a:ext>
              </a:extLst>
            </p:cNvPr>
            <p:cNvSpPr/>
            <p:nvPr/>
          </p:nvSpPr>
          <p:spPr>
            <a:xfrm>
              <a:off x="5523201" y="3711973"/>
              <a:ext cx="759973" cy="841436"/>
            </a:xfrm>
            <a:prstGeom prst="ca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441D0B62-0EA6-9440-A557-15932AE609D7}"/>
                </a:ext>
              </a:extLst>
            </p:cNvPr>
            <p:cNvSpPr/>
            <p:nvPr/>
          </p:nvSpPr>
          <p:spPr>
            <a:xfrm>
              <a:off x="4280203" y="1830176"/>
              <a:ext cx="879951" cy="758579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 w="6032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100"/>
                <a:t>Micro</a:t>
              </a:r>
            </a:p>
            <a:p>
              <a:pPr algn="ctr"/>
              <a:r>
                <a:rPr lang="es-ES" sz="1100" err="1"/>
                <a:t>service</a:t>
              </a:r>
              <a:endParaRPr lang="es-ES" sz="1100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C3B0468E-3D18-9C49-9366-52D53863F9C5}"/>
                </a:ext>
              </a:extLst>
            </p:cNvPr>
            <p:cNvSpPr/>
            <p:nvPr/>
          </p:nvSpPr>
          <p:spPr>
            <a:xfrm>
              <a:off x="5449772" y="2430915"/>
              <a:ext cx="879951" cy="758579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 w="6032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100"/>
                <a:t>Micro</a:t>
              </a:r>
            </a:p>
            <a:p>
              <a:pPr algn="ctr"/>
              <a:r>
                <a:rPr lang="es-ES" sz="1100" err="1"/>
                <a:t>service</a:t>
              </a:r>
              <a:endParaRPr lang="es-ES" sz="1100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42CD5B81-3032-E94C-BED4-98BF01A8BD33}"/>
                </a:ext>
              </a:extLst>
            </p:cNvPr>
            <p:cNvSpPr/>
            <p:nvPr/>
          </p:nvSpPr>
          <p:spPr>
            <a:xfrm>
              <a:off x="6858000" y="2427334"/>
              <a:ext cx="879951" cy="758579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 w="6032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100"/>
                <a:t>Micro</a:t>
              </a:r>
            </a:p>
            <a:p>
              <a:pPr algn="ctr"/>
              <a:r>
                <a:rPr lang="es-ES" sz="1100" err="1"/>
                <a:t>service</a:t>
              </a:r>
              <a:endParaRPr lang="es-ES" sz="1100"/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3F0DD787-D395-EB49-9F21-B0F34FF3ECDF}"/>
                </a:ext>
              </a:extLst>
            </p:cNvPr>
            <p:cNvSpPr/>
            <p:nvPr/>
          </p:nvSpPr>
          <p:spPr>
            <a:xfrm>
              <a:off x="8006992" y="1829606"/>
              <a:ext cx="879951" cy="758579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 w="6032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100"/>
                <a:t>Micro</a:t>
              </a:r>
            </a:p>
            <a:p>
              <a:pPr algn="ctr"/>
              <a:r>
                <a:rPr lang="es-ES" sz="1100" err="1"/>
                <a:t>service</a:t>
              </a:r>
              <a:endParaRPr lang="es-ES" sz="1100"/>
            </a:p>
          </p:txBody>
        </p:sp>
        <p:sp>
          <p:nvSpPr>
            <p:cNvPr id="22" name="object 37">
              <a:extLst>
                <a:ext uri="{FF2B5EF4-FFF2-40B4-BE49-F238E27FC236}">
                  <a16:creationId xmlns:a16="http://schemas.microsoft.com/office/drawing/2014/main" id="{259F0EC8-EFCC-FF4A-ABD7-BCD9C7654DD1}"/>
                </a:ext>
              </a:extLst>
            </p:cNvPr>
            <p:cNvSpPr/>
            <p:nvPr/>
          </p:nvSpPr>
          <p:spPr>
            <a:xfrm rot="5400000">
              <a:off x="7176519" y="3377499"/>
              <a:ext cx="285115" cy="159385"/>
            </a:xfrm>
            <a:custGeom>
              <a:avLst/>
              <a:gdLst/>
              <a:ahLst/>
              <a:cxnLst/>
              <a:rect l="l" t="t" r="r" b="b"/>
              <a:pathLst>
                <a:path w="285114" h="159385">
                  <a:moveTo>
                    <a:pt x="205359" y="159299"/>
                  </a:moveTo>
                  <a:lnTo>
                    <a:pt x="205359" y="119474"/>
                  </a:lnTo>
                  <a:lnTo>
                    <a:pt x="79659" y="119474"/>
                  </a:lnTo>
                  <a:lnTo>
                    <a:pt x="79659" y="159299"/>
                  </a:lnTo>
                  <a:lnTo>
                    <a:pt x="0" y="79649"/>
                  </a:lnTo>
                  <a:lnTo>
                    <a:pt x="79659" y="0"/>
                  </a:lnTo>
                  <a:lnTo>
                    <a:pt x="79659" y="39824"/>
                  </a:lnTo>
                  <a:lnTo>
                    <a:pt x="205359" y="39824"/>
                  </a:lnTo>
                  <a:lnTo>
                    <a:pt x="205359" y="0"/>
                  </a:lnTo>
                  <a:lnTo>
                    <a:pt x="285009" y="79649"/>
                  </a:lnTo>
                  <a:lnTo>
                    <a:pt x="205359" y="1592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Can 22">
              <a:extLst>
                <a:ext uri="{FF2B5EF4-FFF2-40B4-BE49-F238E27FC236}">
                  <a16:creationId xmlns:a16="http://schemas.microsoft.com/office/drawing/2014/main" id="{6B08737F-94FC-304C-B49C-F21486F4C8C4}"/>
                </a:ext>
              </a:extLst>
            </p:cNvPr>
            <p:cNvSpPr/>
            <p:nvPr/>
          </p:nvSpPr>
          <p:spPr>
            <a:xfrm>
              <a:off x="6934200" y="3711973"/>
              <a:ext cx="759973" cy="841436"/>
            </a:xfrm>
            <a:prstGeom prst="ca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object 37">
              <a:extLst>
                <a:ext uri="{FF2B5EF4-FFF2-40B4-BE49-F238E27FC236}">
                  <a16:creationId xmlns:a16="http://schemas.microsoft.com/office/drawing/2014/main" id="{56927070-E8AE-8143-AC99-1087B89C29ED}"/>
                </a:ext>
              </a:extLst>
            </p:cNvPr>
            <p:cNvSpPr/>
            <p:nvPr/>
          </p:nvSpPr>
          <p:spPr>
            <a:xfrm rot="7111604">
              <a:off x="6017225" y="2008961"/>
              <a:ext cx="285115" cy="159385"/>
            </a:xfrm>
            <a:custGeom>
              <a:avLst/>
              <a:gdLst/>
              <a:ahLst/>
              <a:cxnLst/>
              <a:rect l="l" t="t" r="r" b="b"/>
              <a:pathLst>
                <a:path w="285114" h="159385">
                  <a:moveTo>
                    <a:pt x="205359" y="159299"/>
                  </a:moveTo>
                  <a:lnTo>
                    <a:pt x="205359" y="119474"/>
                  </a:lnTo>
                  <a:lnTo>
                    <a:pt x="79659" y="119474"/>
                  </a:lnTo>
                  <a:lnTo>
                    <a:pt x="79659" y="159299"/>
                  </a:lnTo>
                  <a:lnTo>
                    <a:pt x="0" y="79649"/>
                  </a:lnTo>
                  <a:lnTo>
                    <a:pt x="79659" y="0"/>
                  </a:lnTo>
                  <a:lnTo>
                    <a:pt x="79659" y="39824"/>
                  </a:lnTo>
                  <a:lnTo>
                    <a:pt x="205359" y="39824"/>
                  </a:lnTo>
                  <a:lnTo>
                    <a:pt x="205359" y="0"/>
                  </a:lnTo>
                  <a:lnTo>
                    <a:pt x="285009" y="79649"/>
                  </a:lnTo>
                  <a:lnTo>
                    <a:pt x="205359" y="1592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37">
              <a:extLst>
                <a:ext uri="{FF2B5EF4-FFF2-40B4-BE49-F238E27FC236}">
                  <a16:creationId xmlns:a16="http://schemas.microsoft.com/office/drawing/2014/main" id="{866925C3-436F-614F-99E5-9591FD156A2A}"/>
                </a:ext>
              </a:extLst>
            </p:cNvPr>
            <p:cNvSpPr/>
            <p:nvPr/>
          </p:nvSpPr>
          <p:spPr>
            <a:xfrm rot="3774627">
              <a:off x="6908895" y="2008248"/>
              <a:ext cx="285115" cy="159385"/>
            </a:xfrm>
            <a:custGeom>
              <a:avLst/>
              <a:gdLst/>
              <a:ahLst/>
              <a:cxnLst/>
              <a:rect l="l" t="t" r="r" b="b"/>
              <a:pathLst>
                <a:path w="285114" h="159385">
                  <a:moveTo>
                    <a:pt x="205359" y="159299"/>
                  </a:moveTo>
                  <a:lnTo>
                    <a:pt x="205359" y="119474"/>
                  </a:lnTo>
                  <a:lnTo>
                    <a:pt x="79659" y="119474"/>
                  </a:lnTo>
                  <a:lnTo>
                    <a:pt x="79659" y="159299"/>
                  </a:lnTo>
                  <a:lnTo>
                    <a:pt x="0" y="79649"/>
                  </a:lnTo>
                  <a:lnTo>
                    <a:pt x="79659" y="0"/>
                  </a:lnTo>
                  <a:lnTo>
                    <a:pt x="79659" y="39824"/>
                  </a:lnTo>
                  <a:lnTo>
                    <a:pt x="205359" y="39824"/>
                  </a:lnTo>
                  <a:lnTo>
                    <a:pt x="205359" y="0"/>
                  </a:lnTo>
                  <a:lnTo>
                    <a:pt x="285009" y="79649"/>
                  </a:lnTo>
                  <a:lnTo>
                    <a:pt x="205359" y="1592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37">
              <a:extLst>
                <a:ext uri="{FF2B5EF4-FFF2-40B4-BE49-F238E27FC236}">
                  <a16:creationId xmlns:a16="http://schemas.microsoft.com/office/drawing/2014/main" id="{82E7F02E-6452-4E4D-9269-8DB5614486C2}"/>
                </a:ext>
              </a:extLst>
            </p:cNvPr>
            <p:cNvSpPr/>
            <p:nvPr/>
          </p:nvSpPr>
          <p:spPr>
            <a:xfrm rot="8763458">
              <a:off x="5584427" y="1699328"/>
              <a:ext cx="285115" cy="159385"/>
            </a:xfrm>
            <a:custGeom>
              <a:avLst/>
              <a:gdLst/>
              <a:ahLst/>
              <a:cxnLst/>
              <a:rect l="l" t="t" r="r" b="b"/>
              <a:pathLst>
                <a:path w="285114" h="159385">
                  <a:moveTo>
                    <a:pt x="205359" y="159299"/>
                  </a:moveTo>
                  <a:lnTo>
                    <a:pt x="205359" y="119474"/>
                  </a:lnTo>
                  <a:lnTo>
                    <a:pt x="79659" y="119474"/>
                  </a:lnTo>
                  <a:lnTo>
                    <a:pt x="79659" y="159299"/>
                  </a:lnTo>
                  <a:lnTo>
                    <a:pt x="0" y="79649"/>
                  </a:lnTo>
                  <a:lnTo>
                    <a:pt x="79659" y="0"/>
                  </a:lnTo>
                  <a:lnTo>
                    <a:pt x="79659" y="39824"/>
                  </a:lnTo>
                  <a:lnTo>
                    <a:pt x="205359" y="39824"/>
                  </a:lnTo>
                  <a:lnTo>
                    <a:pt x="205359" y="0"/>
                  </a:lnTo>
                  <a:lnTo>
                    <a:pt x="285009" y="79649"/>
                  </a:lnTo>
                  <a:lnTo>
                    <a:pt x="205359" y="1592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37">
              <a:extLst>
                <a:ext uri="{FF2B5EF4-FFF2-40B4-BE49-F238E27FC236}">
                  <a16:creationId xmlns:a16="http://schemas.microsoft.com/office/drawing/2014/main" id="{C1C18C45-4CA5-ED4E-94F1-FF70D4F76374}"/>
                </a:ext>
              </a:extLst>
            </p:cNvPr>
            <p:cNvSpPr/>
            <p:nvPr/>
          </p:nvSpPr>
          <p:spPr>
            <a:xfrm rot="2241284">
              <a:off x="7456823" y="1695195"/>
              <a:ext cx="285115" cy="159385"/>
            </a:xfrm>
            <a:custGeom>
              <a:avLst/>
              <a:gdLst/>
              <a:ahLst/>
              <a:cxnLst/>
              <a:rect l="l" t="t" r="r" b="b"/>
              <a:pathLst>
                <a:path w="285114" h="159385">
                  <a:moveTo>
                    <a:pt x="205359" y="159299"/>
                  </a:moveTo>
                  <a:lnTo>
                    <a:pt x="205359" y="119474"/>
                  </a:lnTo>
                  <a:lnTo>
                    <a:pt x="79659" y="119474"/>
                  </a:lnTo>
                  <a:lnTo>
                    <a:pt x="79659" y="159299"/>
                  </a:lnTo>
                  <a:lnTo>
                    <a:pt x="0" y="79649"/>
                  </a:lnTo>
                  <a:lnTo>
                    <a:pt x="79659" y="0"/>
                  </a:lnTo>
                  <a:lnTo>
                    <a:pt x="79659" y="39824"/>
                  </a:lnTo>
                  <a:lnTo>
                    <a:pt x="205359" y="39824"/>
                  </a:lnTo>
                  <a:lnTo>
                    <a:pt x="205359" y="0"/>
                  </a:lnTo>
                  <a:lnTo>
                    <a:pt x="285009" y="79649"/>
                  </a:lnTo>
                  <a:lnTo>
                    <a:pt x="205359" y="1592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7">
              <a:extLst>
                <a:ext uri="{FF2B5EF4-FFF2-40B4-BE49-F238E27FC236}">
                  <a16:creationId xmlns:a16="http://schemas.microsoft.com/office/drawing/2014/main" id="{91A422D0-B47C-D44C-987C-9C9F4B33F6C0}"/>
                </a:ext>
              </a:extLst>
            </p:cNvPr>
            <p:cNvSpPr/>
            <p:nvPr/>
          </p:nvSpPr>
          <p:spPr>
            <a:xfrm rot="8763458">
              <a:off x="7737580" y="2400200"/>
              <a:ext cx="285115" cy="159385"/>
            </a:xfrm>
            <a:custGeom>
              <a:avLst/>
              <a:gdLst/>
              <a:ahLst/>
              <a:cxnLst/>
              <a:rect l="l" t="t" r="r" b="b"/>
              <a:pathLst>
                <a:path w="285114" h="159385">
                  <a:moveTo>
                    <a:pt x="205359" y="159299"/>
                  </a:moveTo>
                  <a:lnTo>
                    <a:pt x="205359" y="119474"/>
                  </a:lnTo>
                  <a:lnTo>
                    <a:pt x="79659" y="119474"/>
                  </a:lnTo>
                  <a:lnTo>
                    <a:pt x="79659" y="159299"/>
                  </a:lnTo>
                  <a:lnTo>
                    <a:pt x="0" y="79649"/>
                  </a:lnTo>
                  <a:lnTo>
                    <a:pt x="79659" y="0"/>
                  </a:lnTo>
                  <a:lnTo>
                    <a:pt x="79659" y="39824"/>
                  </a:lnTo>
                  <a:lnTo>
                    <a:pt x="205359" y="39824"/>
                  </a:lnTo>
                  <a:lnTo>
                    <a:pt x="205359" y="0"/>
                  </a:lnTo>
                  <a:lnTo>
                    <a:pt x="285009" y="79649"/>
                  </a:lnTo>
                  <a:lnTo>
                    <a:pt x="205359" y="1592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7">
              <a:extLst>
                <a:ext uri="{FF2B5EF4-FFF2-40B4-BE49-F238E27FC236}">
                  <a16:creationId xmlns:a16="http://schemas.microsoft.com/office/drawing/2014/main" id="{86D3C825-B46B-E04E-B1F2-949A5BB4D0C7}"/>
                </a:ext>
              </a:extLst>
            </p:cNvPr>
            <p:cNvSpPr/>
            <p:nvPr/>
          </p:nvSpPr>
          <p:spPr>
            <a:xfrm rot="2241284">
              <a:off x="5154055" y="2478960"/>
              <a:ext cx="285115" cy="159385"/>
            </a:xfrm>
            <a:custGeom>
              <a:avLst/>
              <a:gdLst/>
              <a:ahLst/>
              <a:cxnLst/>
              <a:rect l="l" t="t" r="r" b="b"/>
              <a:pathLst>
                <a:path w="285114" h="159385">
                  <a:moveTo>
                    <a:pt x="205359" y="159299"/>
                  </a:moveTo>
                  <a:lnTo>
                    <a:pt x="205359" y="119474"/>
                  </a:lnTo>
                  <a:lnTo>
                    <a:pt x="79659" y="119474"/>
                  </a:lnTo>
                  <a:lnTo>
                    <a:pt x="79659" y="159299"/>
                  </a:lnTo>
                  <a:lnTo>
                    <a:pt x="0" y="79649"/>
                  </a:lnTo>
                  <a:lnTo>
                    <a:pt x="79659" y="0"/>
                  </a:lnTo>
                  <a:lnTo>
                    <a:pt x="79659" y="39824"/>
                  </a:lnTo>
                  <a:lnTo>
                    <a:pt x="205359" y="39824"/>
                  </a:lnTo>
                  <a:lnTo>
                    <a:pt x="205359" y="0"/>
                  </a:lnTo>
                  <a:lnTo>
                    <a:pt x="285009" y="79649"/>
                  </a:lnTo>
                  <a:lnTo>
                    <a:pt x="205359" y="1592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597791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25714"/>
            <a:ext cx="7902575" cy="118110"/>
          </a:xfrm>
          <a:custGeom>
            <a:avLst/>
            <a:gdLst/>
            <a:ahLst/>
            <a:cxnLst/>
            <a:rect l="l" t="t" r="r" b="b"/>
            <a:pathLst>
              <a:path w="7902575" h="118110">
                <a:moveTo>
                  <a:pt x="0" y="117774"/>
                </a:moveTo>
                <a:lnTo>
                  <a:pt x="7902009" y="117774"/>
                </a:lnTo>
                <a:lnTo>
                  <a:pt x="7902009" y="0"/>
                </a:lnTo>
                <a:lnTo>
                  <a:pt x="0" y="0"/>
                </a:lnTo>
                <a:lnTo>
                  <a:pt x="0" y="117774"/>
                </a:lnTo>
                <a:close/>
              </a:path>
            </a:pathLst>
          </a:custGeom>
          <a:solidFill>
            <a:srgbClr val="3D8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02009" y="5025714"/>
            <a:ext cx="1242060" cy="118110"/>
          </a:xfrm>
          <a:custGeom>
            <a:avLst/>
            <a:gdLst/>
            <a:ahLst/>
            <a:cxnLst/>
            <a:rect l="l" t="t" r="r" b="b"/>
            <a:pathLst>
              <a:path w="1242059" h="118110">
                <a:moveTo>
                  <a:pt x="0" y="0"/>
                </a:moveTo>
                <a:lnTo>
                  <a:pt x="1241972" y="0"/>
                </a:lnTo>
                <a:lnTo>
                  <a:pt x="1241972" y="117774"/>
                </a:lnTo>
                <a:lnTo>
                  <a:pt x="0" y="117774"/>
                </a:lnTo>
                <a:lnTo>
                  <a:pt x="0" y="0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70497" y="3428568"/>
            <a:ext cx="760095" cy="768350"/>
            <a:chOff x="1270497" y="3428568"/>
            <a:chExt cx="760095" cy="768350"/>
          </a:xfrm>
        </p:grpSpPr>
        <p:sp>
          <p:nvSpPr>
            <p:cNvPr id="6" name="object 6"/>
            <p:cNvSpPr/>
            <p:nvPr/>
          </p:nvSpPr>
          <p:spPr>
            <a:xfrm>
              <a:off x="1270497" y="3428568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4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06402" y="3557068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4" h="478789">
                  <a:moveTo>
                    <a:pt x="406899" y="478199"/>
                  </a:moveTo>
                  <a:lnTo>
                    <a:pt x="79702" y="478199"/>
                  </a:lnTo>
                  <a:lnTo>
                    <a:pt x="48679" y="471936"/>
                  </a:lnTo>
                  <a:lnTo>
                    <a:pt x="23344" y="454858"/>
                  </a:lnTo>
                  <a:lnTo>
                    <a:pt x="6263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3" y="48684"/>
                  </a:lnTo>
                  <a:lnTo>
                    <a:pt x="23344" y="23349"/>
                  </a:lnTo>
                  <a:lnTo>
                    <a:pt x="48679" y="6265"/>
                  </a:lnTo>
                  <a:lnTo>
                    <a:pt x="79702" y="0"/>
                  </a:lnTo>
                  <a:lnTo>
                    <a:pt x="406899" y="0"/>
                  </a:lnTo>
                  <a:lnTo>
                    <a:pt x="451117" y="13394"/>
                  </a:lnTo>
                  <a:lnTo>
                    <a:pt x="480532" y="49209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5" y="429525"/>
                  </a:lnTo>
                  <a:lnTo>
                    <a:pt x="463255" y="454858"/>
                  </a:lnTo>
                  <a:lnTo>
                    <a:pt x="437922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70497" y="3428568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 spc="-5">
                <a:solidFill>
                  <a:srgbClr val="666666"/>
                </a:solidFill>
                <a:latin typeface="Arial"/>
                <a:cs typeface="Arial"/>
              </a:rPr>
              <a:t>C1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8097" y="2361772"/>
            <a:ext cx="1983105" cy="487680"/>
          </a:xfrm>
          <a:prstGeom prst="rect">
            <a:avLst/>
          </a:prstGeom>
          <a:solidFill>
            <a:srgbClr val="C17BA0"/>
          </a:solidFill>
        </p:spPr>
        <p:txBody>
          <a:bodyPr vert="horz" wrap="square" lIns="0" tIns="146685" rIns="0" bIns="0" rtlCol="0">
            <a:spAutoFit/>
          </a:bodyPr>
          <a:lstStyle/>
          <a:p>
            <a:pPr marL="476250">
              <a:lnSpc>
                <a:spcPct val="100000"/>
              </a:lnSpc>
              <a:spcBef>
                <a:spcPts val="1155"/>
              </a:spcBef>
            </a:pP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Replica </a:t>
            </a:r>
            <a:r>
              <a:rPr sz="1200" b="1" spc="-1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0">
                <a:solidFill>
                  <a:srgbClr val="FFFFFF"/>
                </a:solidFill>
                <a:latin typeface="Arial"/>
                <a:cs typeface="Arial"/>
              </a:rPr>
              <a:t>V1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15845" y="2993619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4" h="278129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18097" y="1447374"/>
            <a:ext cx="1983105" cy="487680"/>
          </a:xfrm>
          <a:prstGeom prst="rect">
            <a:avLst/>
          </a:prstGeom>
          <a:solidFill>
            <a:srgbClr val="B3A7D6"/>
          </a:solidFill>
        </p:spPr>
        <p:txBody>
          <a:bodyPr vert="horz" wrap="square" lIns="0" tIns="146685" rIns="0" bIns="0" rtlCol="0">
            <a:spAutoFit/>
          </a:bodyPr>
          <a:lstStyle/>
          <a:p>
            <a:pPr marL="443865">
              <a:lnSpc>
                <a:spcPct val="100000"/>
              </a:lnSpc>
              <a:spcBef>
                <a:spcPts val="1155"/>
              </a:spcBef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1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0">
                <a:solidFill>
                  <a:srgbClr val="FFFFFF"/>
                </a:solidFill>
                <a:latin typeface="Arial"/>
                <a:cs typeface="Arial"/>
              </a:rPr>
              <a:t>V1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15845" y="2003028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4" h="278130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2184895" y="3428568"/>
            <a:ext cx="760095" cy="768350"/>
            <a:chOff x="2184895" y="3428568"/>
            <a:chExt cx="760095" cy="768350"/>
          </a:xfrm>
        </p:grpSpPr>
        <p:sp>
          <p:nvSpPr>
            <p:cNvPr id="14" name="object 14"/>
            <p:cNvSpPr/>
            <p:nvPr/>
          </p:nvSpPr>
          <p:spPr>
            <a:xfrm>
              <a:off x="2184895" y="3428568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4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20800" y="3557068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4" h="478789">
                  <a:moveTo>
                    <a:pt x="406894" y="478199"/>
                  </a:moveTo>
                  <a:lnTo>
                    <a:pt x="79702" y="478199"/>
                  </a:lnTo>
                  <a:lnTo>
                    <a:pt x="48679" y="471936"/>
                  </a:lnTo>
                  <a:lnTo>
                    <a:pt x="23344" y="454858"/>
                  </a:lnTo>
                  <a:lnTo>
                    <a:pt x="6263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3" y="48684"/>
                  </a:lnTo>
                  <a:lnTo>
                    <a:pt x="23344" y="23349"/>
                  </a:lnTo>
                  <a:lnTo>
                    <a:pt x="48679" y="6265"/>
                  </a:lnTo>
                  <a:lnTo>
                    <a:pt x="79702" y="0"/>
                  </a:lnTo>
                  <a:lnTo>
                    <a:pt x="406894" y="0"/>
                  </a:lnTo>
                  <a:lnTo>
                    <a:pt x="451117" y="13394"/>
                  </a:lnTo>
                  <a:lnTo>
                    <a:pt x="480525" y="49209"/>
                  </a:lnTo>
                  <a:lnTo>
                    <a:pt x="486594" y="79699"/>
                  </a:lnTo>
                  <a:lnTo>
                    <a:pt x="486594" y="398499"/>
                  </a:lnTo>
                  <a:lnTo>
                    <a:pt x="480331" y="429525"/>
                  </a:lnTo>
                  <a:lnTo>
                    <a:pt x="463253" y="454858"/>
                  </a:lnTo>
                  <a:lnTo>
                    <a:pt x="437920" y="471936"/>
                  </a:lnTo>
                  <a:lnTo>
                    <a:pt x="406894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184895" y="3428568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>
                <a:solidFill>
                  <a:srgbClr val="666666"/>
                </a:solidFill>
                <a:latin typeface="Arial"/>
                <a:cs typeface="Arial"/>
              </a:rPr>
              <a:t>C2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43627" y="4357802"/>
            <a:ext cx="643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666666"/>
                </a:solidFill>
                <a:latin typeface="Verdana"/>
                <a:cs typeface="Verdana"/>
              </a:rPr>
              <a:t>P1 </a:t>
            </a:r>
            <a:r>
              <a:rPr sz="1400" spc="-45">
                <a:solidFill>
                  <a:srgbClr val="666666"/>
                </a:solidFill>
                <a:latin typeface="Verdana"/>
                <a:cs typeface="Verdana"/>
              </a:rPr>
              <a:t>-</a:t>
            </a:r>
            <a:r>
              <a:rPr sz="1400" spc="-35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20">
                <a:solidFill>
                  <a:srgbClr val="666666"/>
                </a:solidFill>
                <a:latin typeface="Verdana"/>
                <a:cs typeface="Verdana"/>
              </a:rPr>
              <a:t>V1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48453" y="4357802"/>
            <a:ext cx="643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666666"/>
                </a:solidFill>
                <a:latin typeface="Verdana"/>
                <a:cs typeface="Verdana"/>
              </a:rPr>
              <a:t>P2 </a:t>
            </a:r>
            <a:r>
              <a:rPr sz="1400" spc="-45">
                <a:solidFill>
                  <a:srgbClr val="666666"/>
                </a:solidFill>
                <a:latin typeface="Verdana"/>
                <a:cs typeface="Verdana"/>
              </a:rPr>
              <a:t>-</a:t>
            </a:r>
            <a:r>
              <a:rPr sz="1400" spc="-35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20">
                <a:solidFill>
                  <a:srgbClr val="666666"/>
                </a:solidFill>
                <a:latin typeface="Verdana"/>
                <a:cs typeface="Verdana"/>
              </a:rPr>
              <a:t>V1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99263" y="1447374"/>
            <a:ext cx="1983105" cy="487680"/>
          </a:xfrm>
          <a:prstGeom prst="rect">
            <a:avLst/>
          </a:prstGeom>
          <a:solidFill>
            <a:srgbClr val="B3A7D6"/>
          </a:solidFill>
        </p:spPr>
        <p:txBody>
          <a:bodyPr vert="horz" wrap="square" lIns="0" tIns="146685" rIns="0" bIns="0" rtlCol="0">
            <a:spAutoFit/>
          </a:bodyPr>
          <a:lstStyle/>
          <a:p>
            <a:pPr marL="443230">
              <a:lnSpc>
                <a:spcPct val="100000"/>
              </a:lnSpc>
              <a:spcBef>
                <a:spcPts val="1155"/>
              </a:spcBef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1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5">
                <a:solidFill>
                  <a:srgbClr val="FFFFFF"/>
                </a:solidFill>
                <a:latin typeface="Arial"/>
                <a:cs typeface="Arial"/>
              </a:rPr>
              <a:t>V2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275791" y="3220918"/>
            <a:ext cx="487680" cy="1233805"/>
          </a:xfrm>
          <a:custGeom>
            <a:avLst/>
            <a:gdLst/>
            <a:ahLst/>
            <a:cxnLst/>
            <a:rect l="l" t="t" r="r" b="b"/>
            <a:pathLst>
              <a:path w="487679" h="1233804">
                <a:moveTo>
                  <a:pt x="487499" y="1233297"/>
                </a:moveTo>
                <a:lnTo>
                  <a:pt x="0" y="1233297"/>
                </a:lnTo>
                <a:lnTo>
                  <a:pt x="0" y="0"/>
                </a:lnTo>
                <a:lnTo>
                  <a:pt x="487499" y="0"/>
                </a:lnTo>
                <a:lnTo>
                  <a:pt x="487499" y="1233297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408572" y="3569530"/>
            <a:ext cx="233679" cy="53657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b="1" spc="-4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487968" y="3746517"/>
            <a:ext cx="629920" cy="182245"/>
          </a:xfrm>
          <a:custGeom>
            <a:avLst/>
            <a:gdLst/>
            <a:ahLst/>
            <a:cxnLst/>
            <a:rect l="l" t="t" r="r" b="b"/>
            <a:pathLst>
              <a:path w="629920" h="182245">
                <a:moveTo>
                  <a:pt x="91049" y="182099"/>
                </a:moveTo>
                <a:lnTo>
                  <a:pt x="0" y="91049"/>
                </a:lnTo>
                <a:lnTo>
                  <a:pt x="91049" y="0"/>
                </a:lnTo>
                <a:lnTo>
                  <a:pt x="91049" y="45524"/>
                </a:lnTo>
                <a:lnTo>
                  <a:pt x="629398" y="45524"/>
                </a:lnTo>
                <a:lnTo>
                  <a:pt x="629398" y="136574"/>
                </a:lnTo>
                <a:lnTo>
                  <a:pt x="91049" y="136574"/>
                </a:lnTo>
                <a:lnTo>
                  <a:pt x="91049" y="1820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486443" y="1447372"/>
            <a:ext cx="1983105" cy="48768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31445" rIns="0" bIns="0" rtlCol="0">
            <a:spAutoFit/>
          </a:bodyPr>
          <a:lstStyle/>
          <a:p>
            <a:pPr marL="367665">
              <a:lnSpc>
                <a:spcPct val="100000"/>
              </a:lnSpc>
              <a:spcBef>
                <a:spcPts val="1035"/>
              </a:spcBef>
            </a:pPr>
            <a:r>
              <a:rPr sz="1400" b="1" spc="-25">
                <a:latin typeface="Arial"/>
                <a:cs typeface="Arial"/>
              </a:rPr>
              <a:t>Deploying</a:t>
            </a:r>
            <a:r>
              <a:rPr sz="1400" b="1" spc="-20">
                <a:latin typeface="Arial"/>
                <a:cs typeface="Arial"/>
              </a:rPr>
              <a:t> </a:t>
            </a:r>
            <a:r>
              <a:rPr sz="1400" b="1">
                <a:latin typeface="Arial"/>
                <a:cs typeface="Arial"/>
              </a:rPr>
              <a:t>V2...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608798" y="298236"/>
            <a:ext cx="51631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5">
                <a:solidFill>
                  <a:srgbClr val="01569A"/>
                </a:solidFill>
                <a:latin typeface="Arial"/>
                <a:cs typeface="Arial"/>
              </a:rPr>
              <a:t>Rolling </a:t>
            </a:r>
            <a:r>
              <a:rPr sz="3600" b="1" spc="114">
                <a:solidFill>
                  <a:srgbClr val="01569A"/>
                </a:solidFill>
                <a:latin typeface="Arial"/>
                <a:cs typeface="Arial"/>
              </a:rPr>
              <a:t>Update</a:t>
            </a:r>
            <a:r>
              <a:rPr sz="3600" b="1" spc="-335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sz="3600" b="1" spc="-65">
                <a:solidFill>
                  <a:srgbClr val="01569A"/>
                </a:solidFill>
                <a:latin typeface="Arial"/>
                <a:cs typeface="Arial"/>
              </a:rPr>
              <a:t>Process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25714"/>
            <a:ext cx="7902575" cy="118110"/>
          </a:xfrm>
          <a:custGeom>
            <a:avLst/>
            <a:gdLst/>
            <a:ahLst/>
            <a:cxnLst/>
            <a:rect l="l" t="t" r="r" b="b"/>
            <a:pathLst>
              <a:path w="7902575" h="118110">
                <a:moveTo>
                  <a:pt x="0" y="117774"/>
                </a:moveTo>
                <a:lnTo>
                  <a:pt x="7902009" y="117774"/>
                </a:lnTo>
                <a:lnTo>
                  <a:pt x="7902009" y="0"/>
                </a:lnTo>
                <a:lnTo>
                  <a:pt x="0" y="0"/>
                </a:lnTo>
                <a:lnTo>
                  <a:pt x="0" y="117774"/>
                </a:lnTo>
                <a:close/>
              </a:path>
            </a:pathLst>
          </a:custGeom>
          <a:solidFill>
            <a:srgbClr val="3D8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02009" y="5025714"/>
            <a:ext cx="1242060" cy="118110"/>
          </a:xfrm>
          <a:custGeom>
            <a:avLst/>
            <a:gdLst/>
            <a:ahLst/>
            <a:cxnLst/>
            <a:rect l="l" t="t" r="r" b="b"/>
            <a:pathLst>
              <a:path w="1242059" h="118110">
                <a:moveTo>
                  <a:pt x="0" y="0"/>
                </a:moveTo>
                <a:lnTo>
                  <a:pt x="1241972" y="0"/>
                </a:lnTo>
                <a:lnTo>
                  <a:pt x="1241972" y="117774"/>
                </a:lnTo>
                <a:lnTo>
                  <a:pt x="0" y="117774"/>
                </a:lnTo>
                <a:lnTo>
                  <a:pt x="0" y="0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70497" y="3428568"/>
            <a:ext cx="760095" cy="768350"/>
            <a:chOff x="1270497" y="3428568"/>
            <a:chExt cx="760095" cy="768350"/>
          </a:xfrm>
        </p:grpSpPr>
        <p:sp>
          <p:nvSpPr>
            <p:cNvPr id="6" name="object 6"/>
            <p:cNvSpPr/>
            <p:nvPr/>
          </p:nvSpPr>
          <p:spPr>
            <a:xfrm>
              <a:off x="1270497" y="3428568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4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06402" y="3557068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4" h="478789">
                  <a:moveTo>
                    <a:pt x="406899" y="478199"/>
                  </a:moveTo>
                  <a:lnTo>
                    <a:pt x="79702" y="478199"/>
                  </a:lnTo>
                  <a:lnTo>
                    <a:pt x="48679" y="471936"/>
                  </a:lnTo>
                  <a:lnTo>
                    <a:pt x="23344" y="454858"/>
                  </a:lnTo>
                  <a:lnTo>
                    <a:pt x="6263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3" y="48684"/>
                  </a:lnTo>
                  <a:lnTo>
                    <a:pt x="23344" y="23349"/>
                  </a:lnTo>
                  <a:lnTo>
                    <a:pt x="48679" y="6265"/>
                  </a:lnTo>
                  <a:lnTo>
                    <a:pt x="79702" y="0"/>
                  </a:lnTo>
                  <a:lnTo>
                    <a:pt x="406899" y="0"/>
                  </a:lnTo>
                  <a:lnTo>
                    <a:pt x="451117" y="13394"/>
                  </a:lnTo>
                  <a:lnTo>
                    <a:pt x="480532" y="49209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5" y="429525"/>
                  </a:lnTo>
                  <a:lnTo>
                    <a:pt x="463255" y="454858"/>
                  </a:lnTo>
                  <a:lnTo>
                    <a:pt x="437922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70497" y="3428568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 spc="-5">
                <a:solidFill>
                  <a:srgbClr val="666666"/>
                </a:solidFill>
                <a:latin typeface="Arial"/>
                <a:cs typeface="Arial"/>
              </a:rPr>
              <a:t>C1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8097" y="2361772"/>
            <a:ext cx="1983105" cy="487680"/>
          </a:xfrm>
          <a:prstGeom prst="rect">
            <a:avLst/>
          </a:prstGeom>
          <a:solidFill>
            <a:srgbClr val="C17BA0"/>
          </a:solidFill>
        </p:spPr>
        <p:txBody>
          <a:bodyPr vert="horz" wrap="square" lIns="0" tIns="146685" rIns="0" bIns="0" rtlCol="0">
            <a:spAutoFit/>
          </a:bodyPr>
          <a:lstStyle/>
          <a:p>
            <a:pPr marL="476250">
              <a:lnSpc>
                <a:spcPct val="100000"/>
              </a:lnSpc>
              <a:spcBef>
                <a:spcPts val="1155"/>
              </a:spcBef>
            </a:pP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Replica </a:t>
            </a:r>
            <a:r>
              <a:rPr sz="1200" b="1" spc="-1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0">
                <a:solidFill>
                  <a:srgbClr val="FFFFFF"/>
                </a:solidFill>
                <a:latin typeface="Arial"/>
                <a:cs typeface="Arial"/>
              </a:rPr>
              <a:t>V1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15845" y="2993619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4" h="278129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18097" y="1447374"/>
            <a:ext cx="1983105" cy="487680"/>
          </a:xfrm>
          <a:prstGeom prst="rect">
            <a:avLst/>
          </a:prstGeom>
          <a:solidFill>
            <a:srgbClr val="B3A7D6"/>
          </a:solidFill>
        </p:spPr>
        <p:txBody>
          <a:bodyPr vert="horz" wrap="square" lIns="0" tIns="146685" rIns="0" bIns="0" rtlCol="0">
            <a:spAutoFit/>
          </a:bodyPr>
          <a:lstStyle/>
          <a:p>
            <a:pPr marL="443865">
              <a:lnSpc>
                <a:spcPct val="100000"/>
              </a:lnSpc>
              <a:spcBef>
                <a:spcPts val="1155"/>
              </a:spcBef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1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0">
                <a:solidFill>
                  <a:srgbClr val="FFFFFF"/>
                </a:solidFill>
                <a:latin typeface="Arial"/>
                <a:cs typeface="Arial"/>
              </a:rPr>
              <a:t>V1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15845" y="2003028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4" h="278130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2184895" y="3428568"/>
            <a:ext cx="760095" cy="768350"/>
            <a:chOff x="2184895" y="3428568"/>
            <a:chExt cx="760095" cy="768350"/>
          </a:xfrm>
        </p:grpSpPr>
        <p:sp>
          <p:nvSpPr>
            <p:cNvPr id="14" name="object 14"/>
            <p:cNvSpPr/>
            <p:nvPr/>
          </p:nvSpPr>
          <p:spPr>
            <a:xfrm>
              <a:off x="2184895" y="3428568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4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20800" y="3557068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4" h="478789">
                  <a:moveTo>
                    <a:pt x="406894" y="478199"/>
                  </a:moveTo>
                  <a:lnTo>
                    <a:pt x="79702" y="478199"/>
                  </a:lnTo>
                  <a:lnTo>
                    <a:pt x="48679" y="471936"/>
                  </a:lnTo>
                  <a:lnTo>
                    <a:pt x="23344" y="454858"/>
                  </a:lnTo>
                  <a:lnTo>
                    <a:pt x="6263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3" y="48684"/>
                  </a:lnTo>
                  <a:lnTo>
                    <a:pt x="23344" y="23349"/>
                  </a:lnTo>
                  <a:lnTo>
                    <a:pt x="48679" y="6265"/>
                  </a:lnTo>
                  <a:lnTo>
                    <a:pt x="79702" y="0"/>
                  </a:lnTo>
                  <a:lnTo>
                    <a:pt x="406894" y="0"/>
                  </a:lnTo>
                  <a:lnTo>
                    <a:pt x="451117" y="13394"/>
                  </a:lnTo>
                  <a:lnTo>
                    <a:pt x="480525" y="49209"/>
                  </a:lnTo>
                  <a:lnTo>
                    <a:pt x="486594" y="79699"/>
                  </a:lnTo>
                  <a:lnTo>
                    <a:pt x="486594" y="398499"/>
                  </a:lnTo>
                  <a:lnTo>
                    <a:pt x="480331" y="429525"/>
                  </a:lnTo>
                  <a:lnTo>
                    <a:pt x="463253" y="454858"/>
                  </a:lnTo>
                  <a:lnTo>
                    <a:pt x="437920" y="471936"/>
                  </a:lnTo>
                  <a:lnTo>
                    <a:pt x="406894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184895" y="3428568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>
                <a:solidFill>
                  <a:srgbClr val="666666"/>
                </a:solidFill>
                <a:latin typeface="Arial"/>
                <a:cs typeface="Arial"/>
              </a:rPr>
              <a:t>C2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43627" y="4357802"/>
            <a:ext cx="643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666666"/>
                </a:solidFill>
                <a:latin typeface="Verdana"/>
                <a:cs typeface="Verdana"/>
              </a:rPr>
              <a:t>P1 </a:t>
            </a:r>
            <a:r>
              <a:rPr sz="1400" spc="-45">
                <a:solidFill>
                  <a:srgbClr val="666666"/>
                </a:solidFill>
                <a:latin typeface="Verdana"/>
                <a:cs typeface="Verdana"/>
              </a:rPr>
              <a:t>-</a:t>
            </a:r>
            <a:r>
              <a:rPr sz="1400" spc="-35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20">
                <a:solidFill>
                  <a:srgbClr val="666666"/>
                </a:solidFill>
                <a:latin typeface="Verdana"/>
                <a:cs typeface="Verdana"/>
              </a:rPr>
              <a:t>V1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48453" y="4357802"/>
            <a:ext cx="643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666666"/>
                </a:solidFill>
                <a:latin typeface="Verdana"/>
                <a:cs typeface="Verdana"/>
              </a:rPr>
              <a:t>P2 </a:t>
            </a:r>
            <a:r>
              <a:rPr sz="1400" spc="-45">
                <a:solidFill>
                  <a:srgbClr val="666666"/>
                </a:solidFill>
                <a:latin typeface="Verdana"/>
                <a:cs typeface="Verdana"/>
              </a:rPr>
              <a:t>-</a:t>
            </a:r>
            <a:r>
              <a:rPr sz="1400" spc="-35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20">
                <a:solidFill>
                  <a:srgbClr val="666666"/>
                </a:solidFill>
                <a:latin typeface="Verdana"/>
                <a:cs typeface="Verdana"/>
              </a:rPr>
              <a:t>V1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99263" y="1447374"/>
            <a:ext cx="1983105" cy="487680"/>
          </a:xfrm>
          <a:prstGeom prst="rect">
            <a:avLst/>
          </a:prstGeom>
          <a:solidFill>
            <a:srgbClr val="B3A7D6"/>
          </a:solidFill>
        </p:spPr>
        <p:txBody>
          <a:bodyPr vert="horz" wrap="square" lIns="0" tIns="146685" rIns="0" bIns="0" rtlCol="0">
            <a:spAutoFit/>
          </a:bodyPr>
          <a:lstStyle/>
          <a:p>
            <a:pPr marL="443230">
              <a:lnSpc>
                <a:spcPct val="100000"/>
              </a:lnSpc>
              <a:spcBef>
                <a:spcPts val="1155"/>
              </a:spcBef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1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5">
                <a:solidFill>
                  <a:srgbClr val="FFFFFF"/>
                </a:solidFill>
                <a:latin typeface="Arial"/>
                <a:cs typeface="Arial"/>
              </a:rPr>
              <a:t>V2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99263" y="2361772"/>
            <a:ext cx="1983105" cy="487680"/>
          </a:xfrm>
          <a:prstGeom prst="rect">
            <a:avLst/>
          </a:prstGeom>
          <a:solidFill>
            <a:srgbClr val="C17BA0"/>
          </a:solidFill>
        </p:spPr>
        <p:txBody>
          <a:bodyPr vert="horz" wrap="square" lIns="0" tIns="146685" rIns="0" bIns="0" rtlCol="0">
            <a:spAutoFit/>
          </a:bodyPr>
          <a:lstStyle/>
          <a:p>
            <a:pPr marL="476250">
              <a:lnSpc>
                <a:spcPct val="100000"/>
              </a:lnSpc>
              <a:spcBef>
                <a:spcPts val="1155"/>
              </a:spcBef>
            </a:pP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Replica </a:t>
            </a:r>
            <a:r>
              <a:rPr sz="1200" b="1" spc="-1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5">
                <a:solidFill>
                  <a:srgbClr val="FFFFFF"/>
                </a:solidFill>
                <a:latin typeface="Arial"/>
                <a:cs typeface="Arial"/>
              </a:rPr>
              <a:t>V2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697011" y="2003028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5" h="278130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75791" y="3220918"/>
            <a:ext cx="487680" cy="1233805"/>
          </a:xfrm>
          <a:custGeom>
            <a:avLst/>
            <a:gdLst/>
            <a:ahLst/>
            <a:cxnLst/>
            <a:rect l="l" t="t" r="r" b="b"/>
            <a:pathLst>
              <a:path w="487679" h="1233804">
                <a:moveTo>
                  <a:pt x="487499" y="1233297"/>
                </a:moveTo>
                <a:lnTo>
                  <a:pt x="0" y="1233297"/>
                </a:lnTo>
                <a:lnTo>
                  <a:pt x="0" y="0"/>
                </a:lnTo>
                <a:lnTo>
                  <a:pt x="487499" y="0"/>
                </a:lnTo>
                <a:lnTo>
                  <a:pt x="487499" y="1233297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408572" y="3569530"/>
            <a:ext cx="233679" cy="53657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b="1" spc="-4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87968" y="3746517"/>
            <a:ext cx="629920" cy="182245"/>
          </a:xfrm>
          <a:custGeom>
            <a:avLst/>
            <a:gdLst/>
            <a:ahLst/>
            <a:cxnLst/>
            <a:rect l="l" t="t" r="r" b="b"/>
            <a:pathLst>
              <a:path w="629920" h="182245">
                <a:moveTo>
                  <a:pt x="91049" y="182099"/>
                </a:moveTo>
                <a:lnTo>
                  <a:pt x="0" y="91049"/>
                </a:lnTo>
                <a:lnTo>
                  <a:pt x="91049" y="0"/>
                </a:lnTo>
                <a:lnTo>
                  <a:pt x="91049" y="45524"/>
                </a:lnTo>
                <a:lnTo>
                  <a:pt x="629398" y="45524"/>
                </a:lnTo>
                <a:lnTo>
                  <a:pt x="629398" y="136574"/>
                </a:lnTo>
                <a:lnTo>
                  <a:pt x="91049" y="136574"/>
                </a:lnTo>
                <a:lnTo>
                  <a:pt x="91049" y="1820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486443" y="1447372"/>
            <a:ext cx="1983105" cy="48768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31445" rIns="0" bIns="0" rtlCol="0">
            <a:spAutoFit/>
          </a:bodyPr>
          <a:lstStyle/>
          <a:p>
            <a:pPr marL="367665">
              <a:lnSpc>
                <a:spcPct val="100000"/>
              </a:lnSpc>
              <a:spcBef>
                <a:spcPts val="1035"/>
              </a:spcBef>
            </a:pPr>
            <a:r>
              <a:rPr sz="1400" b="1" spc="-25">
                <a:latin typeface="Arial"/>
                <a:cs typeface="Arial"/>
              </a:rPr>
              <a:t>Deploying</a:t>
            </a:r>
            <a:r>
              <a:rPr sz="1400" b="1" spc="-20">
                <a:latin typeface="Arial"/>
                <a:cs typeface="Arial"/>
              </a:rPr>
              <a:t> </a:t>
            </a:r>
            <a:r>
              <a:rPr sz="1400" b="1">
                <a:latin typeface="Arial"/>
                <a:cs typeface="Arial"/>
              </a:rPr>
              <a:t>V2...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608798" y="298236"/>
            <a:ext cx="51631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5">
                <a:solidFill>
                  <a:srgbClr val="01569A"/>
                </a:solidFill>
                <a:latin typeface="Arial"/>
                <a:cs typeface="Arial"/>
              </a:rPr>
              <a:t>Rolling </a:t>
            </a:r>
            <a:r>
              <a:rPr sz="3600" b="1" spc="114">
                <a:solidFill>
                  <a:srgbClr val="01569A"/>
                </a:solidFill>
                <a:latin typeface="Arial"/>
                <a:cs typeface="Arial"/>
              </a:rPr>
              <a:t>Update</a:t>
            </a:r>
            <a:r>
              <a:rPr sz="3600" b="1" spc="-335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sz="3600" b="1" spc="-65">
                <a:solidFill>
                  <a:srgbClr val="01569A"/>
                </a:solidFill>
                <a:latin typeface="Arial"/>
                <a:cs typeface="Arial"/>
              </a:rPr>
              <a:t>Process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25714"/>
            <a:ext cx="7902575" cy="118110"/>
          </a:xfrm>
          <a:custGeom>
            <a:avLst/>
            <a:gdLst/>
            <a:ahLst/>
            <a:cxnLst/>
            <a:rect l="l" t="t" r="r" b="b"/>
            <a:pathLst>
              <a:path w="7902575" h="118110">
                <a:moveTo>
                  <a:pt x="0" y="117774"/>
                </a:moveTo>
                <a:lnTo>
                  <a:pt x="7902009" y="117774"/>
                </a:lnTo>
                <a:lnTo>
                  <a:pt x="7902009" y="0"/>
                </a:lnTo>
                <a:lnTo>
                  <a:pt x="0" y="0"/>
                </a:lnTo>
                <a:lnTo>
                  <a:pt x="0" y="117774"/>
                </a:lnTo>
                <a:close/>
              </a:path>
            </a:pathLst>
          </a:custGeom>
          <a:solidFill>
            <a:srgbClr val="3D8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02009" y="5025714"/>
            <a:ext cx="1242060" cy="118110"/>
          </a:xfrm>
          <a:custGeom>
            <a:avLst/>
            <a:gdLst/>
            <a:ahLst/>
            <a:cxnLst/>
            <a:rect l="l" t="t" r="r" b="b"/>
            <a:pathLst>
              <a:path w="1242059" h="118110">
                <a:moveTo>
                  <a:pt x="0" y="0"/>
                </a:moveTo>
                <a:lnTo>
                  <a:pt x="1241972" y="0"/>
                </a:lnTo>
                <a:lnTo>
                  <a:pt x="1241972" y="117774"/>
                </a:lnTo>
                <a:lnTo>
                  <a:pt x="0" y="117774"/>
                </a:lnTo>
                <a:lnTo>
                  <a:pt x="0" y="0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18097" y="2361772"/>
            <a:ext cx="1983105" cy="487680"/>
          </a:xfrm>
          <a:prstGeom prst="rect">
            <a:avLst/>
          </a:prstGeom>
          <a:solidFill>
            <a:srgbClr val="C17BA0"/>
          </a:solidFill>
        </p:spPr>
        <p:txBody>
          <a:bodyPr vert="horz" wrap="square" lIns="0" tIns="146685" rIns="0" bIns="0" rtlCol="0">
            <a:spAutoFit/>
          </a:bodyPr>
          <a:lstStyle/>
          <a:p>
            <a:pPr marL="476250">
              <a:lnSpc>
                <a:spcPct val="100000"/>
              </a:lnSpc>
              <a:spcBef>
                <a:spcPts val="1155"/>
              </a:spcBef>
            </a:pP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Replica </a:t>
            </a:r>
            <a:r>
              <a:rPr sz="1200" b="1" spc="-1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0">
                <a:solidFill>
                  <a:srgbClr val="FFFFFF"/>
                </a:solidFill>
                <a:latin typeface="Arial"/>
                <a:cs typeface="Arial"/>
              </a:rPr>
              <a:t>V1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15845" y="2993619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4" h="278129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18097" y="1447374"/>
            <a:ext cx="1983105" cy="487680"/>
          </a:xfrm>
          <a:prstGeom prst="rect">
            <a:avLst/>
          </a:prstGeom>
          <a:solidFill>
            <a:srgbClr val="B3A7D6"/>
          </a:solidFill>
        </p:spPr>
        <p:txBody>
          <a:bodyPr vert="horz" wrap="square" lIns="0" tIns="146685" rIns="0" bIns="0" rtlCol="0">
            <a:spAutoFit/>
          </a:bodyPr>
          <a:lstStyle/>
          <a:p>
            <a:pPr marL="443865">
              <a:lnSpc>
                <a:spcPct val="100000"/>
              </a:lnSpc>
              <a:spcBef>
                <a:spcPts val="1155"/>
              </a:spcBef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1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0">
                <a:solidFill>
                  <a:srgbClr val="FFFFFF"/>
                </a:solidFill>
                <a:latin typeface="Arial"/>
                <a:cs typeface="Arial"/>
              </a:rPr>
              <a:t>V1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15845" y="2003028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4" h="278130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184895" y="3428568"/>
            <a:ext cx="760095" cy="768350"/>
            <a:chOff x="2184895" y="3428568"/>
            <a:chExt cx="760095" cy="768350"/>
          </a:xfrm>
        </p:grpSpPr>
        <p:sp>
          <p:nvSpPr>
            <p:cNvPr id="10" name="object 10"/>
            <p:cNvSpPr/>
            <p:nvPr/>
          </p:nvSpPr>
          <p:spPr>
            <a:xfrm>
              <a:off x="2184895" y="3428568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4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20800" y="3557068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4" h="478789">
                  <a:moveTo>
                    <a:pt x="406894" y="478199"/>
                  </a:moveTo>
                  <a:lnTo>
                    <a:pt x="79702" y="478199"/>
                  </a:lnTo>
                  <a:lnTo>
                    <a:pt x="48679" y="471936"/>
                  </a:lnTo>
                  <a:lnTo>
                    <a:pt x="23344" y="454858"/>
                  </a:lnTo>
                  <a:lnTo>
                    <a:pt x="6263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3" y="48684"/>
                  </a:lnTo>
                  <a:lnTo>
                    <a:pt x="23344" y="23349"/>
                  </a:lnTo>
                  <a:lnTo>
                    <a:pt x="48679" y="6265"/>
                  </a:lnTo>
                  <a:lnTo>
                    <a:pt x="79702" y="0"/>
                  </a:lnTo>
                  <a:lnTo>
                    <a:pt x="406894" y="0"/>
                  </a:lnTo>
                  <a:lnTo>
                    <a:pt x="451117" y="13394"/>
                  </a:lnTo>
                  <a:lnTo>
                    <a:pt x="480525" y="49209"/>
                  </a:lnTo>
                  <a:lnTo>
                    <a:pt x="486594" y="79699"/>
                  </a:lnTo>
                  <a:lnTo>
                    <a:pt x="486594" y="398499"/>
                  </a:lnTo>
                  <a:lnTo>
                    <a:pt x="480331" y="429525"/>
                  </a:lnTo>
                  <a:lnTo>
                    <a:pt x="463253" y="454858"/>
                  </a:lnTo>
                  <a:lnTo>
                    <a:pt x="437920" y="471936"/>
                  </a:lnTo>
                  <a:lnTo>
                    <a:pt x="406894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184895" y="3428568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>
                <a:solidFill>
                  <a:srgbClr val="666666"/>
                </a:solidFill>
                <a:latin typeface="Arial"/>
                <a:cs typeface="Arial"/>
              </a:rPr>
              <a:t>C2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43627" y="4357802"/>
            <a:ext cx="643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666666"/>
                </a:solidFill>
                <a:latin typeface="Verdana"/>
                <a:cs typeface="Verdana"/>
              </a:rPr>
              <a:t>P1 </a:t>
            </a:r>
            <a:r>
              <a:rPr sz="1400" spc="-45">
                <a:solidFill>
                  <a:srgbClr val="666666"/>
                </a:solidFill>
                <a:latin typeface="Verdana"/>
                <a:cs typeface="Verdana"/>
              </a:rPr>
              <a:t>-</a:t>
            </a:r>
            <a:r>
              <a:rPr sz="1400" spc="-35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20">
                <a:solidFill>
                  <a:srgbClr val="666666"/>
                </a:solidFill>
                <a:latin typeface="Verdana"/>
                <a:cs typeface="Verdana"/>
              </a:rPr>
              <a:t>V1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48453" y="4357802"/>
            <a:ext cx="643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666666"/>
                </a:solidFill>
                <a:latin typeface="Verdana"/>
                <a:cs typeface="Verdana"/>
              </a:rPr>
              <a:t>P2 </a:t>
            </a:r>
            <a:r>
              <a:rPr sz="1400" spc="-45">
                <a:solidFill>
                  <a:srgbClr val="666666"/>
                </a:solidFill>
                <a:latin typeface="Verdana"/>
                <a:cs typeface="Verdana"/>
              </a:rPr>
              <a:t>-</a:t>
            </a:r>
            <a:r>
              <a:rPr sz="1400" spc="-35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20">
                <a:solidFill>
                  <a:srgbClr val="666666"/>
                </a:solidFill>
                <a:latin typeface="Verdana"/>
                <a:cs typeface="Verdana"/>
              </a:rPr>
              <a:t>V1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99263" y="1447374"/>
            <a:ext cx="1983105" cy="487680"/>
          </a:xfrm>
          <a:prstGeom prst="rect">
            <a:avLst/>
          </a:prstGeom>
          <a:solidFill>
            <a:srgbClr val="B3A7D6"/>
          </a:solidFill>
        </p:spPr>
        <p:txBody>
          <a:bodyPr vert="horz" wrap="square" lIns="0" tIns="146685" rIns="0" bIns="0" rtlCol="0">
            <a:spAutoFit/>
          </a:bodyPr>
          <a:lstStyle/>
          <a:p>
            <a:pPr marL="443230">
              <a:lnSpc>
                <a:spcPct val="100000"/>
              </a:lnSpc>
              <a:spcBef>
                <a:spcPts val="1155"/>
              </a:spcBef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1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5">
                <a:solidFill>
                  <a:srgbClr val="FFFFFF"/>
                </a:solidFill>
                <a:latin typeface="Arial"/>
                <a:cs typeface="Arial"/>
              </a:rPr>
              <a:t>V2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99263" y="2361772"/>
            <a:ext cx="1983105" cy="487680"/>
          </a:xfrm>
          <a:prstGeom prst="rect">
            <a:avLst/>
          </a:prstGeom>
          <a:solidFill>
            <a:srgbClr val="C17BA0"/>
          </a:solidFill>
        </p:spPr>
        <p:txBody>
          <a:bodyPr vert="horz" wrap="square" lIns="0" tIns="146685" rIns="0" bIns="0" rtlCol="0">
            <a:spAutoFit/>
          </a:bodyPr>
          <a:lstStyle/>
          <a:p>
            <a:pPr marL="476250">
              <a:lnSpc>
                <a:spcPct val="100000"/>
              </a:lnSpc>
              <a:spcBef>
                <a:spcPts val="1155"/>
              </a:spcBef>
            </a:pP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Replica </a:t>
            </a:r>
            <a:r>
              <a:rPr sz="1200" b="1" spc="-1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5">
                <a:solidFill>
                  <a:srgbClr val="FFFFFF"/>
                </a:solidFill>
                <a:latin typeface="Arial"/>
                <a:cs typeface="Arial"/>
              </a:rPr>
              <a:t>V2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697011" y="2003028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5" h="278130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86236" y="3049543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5" h="278129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014021" y="4413713"/>
            <a:ext cx="643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666666"/>
                </a:solidFill>
                <a:latin typeface="Verdana"/>
                <a:cs typeface="Verdana"/>
              </a:rPr>
              <a:t>P1 </a:t>
            </a:r>
            <a:r>
              <a:rPr sz="1400" spc="-45">
                <a:solidFill>
                  <a:srgbClr val="666666"/>
                </a:solidFill>
                <a:latin typeface="Verdana"/>
                <a:cs typeface="Verdana"/>
              </a:rPr>
              <a:t>-</a:t>
            </a:r>
            <a:r>
              <a:rPr sz="1400" spc="-35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20">
                <a:solidFill>
                  <a:srgbClr val="666666"/>
                </a:solidFill>
                <a:latin typeface="Verdana"/>
                <a:cs typeface="Verdana"/>
              </a:rPr>
              <a:t>V2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275791" y="3220918"/>
            <a:ext cx="487680" cy="1233805"/>
          </a:xfrm>
          <a:custGeom>
            <a:avLst/>
            <a:gdLst/>
            <a:ahLst/>
            <a:cxnLst/>
            <a:rect l="l" t="t" r="r" b="b"/>
            <a:pathLst>
              <a:path w="487679" h="1233804">
                <a:moveTo>
                  <a:pt x="487499" y="1233297"/>
                </a:moveTo>
                <a:lnTo>
                  <a:pt x="0" y="1233297"/>
                </a:lnTo>
                <a:lnTo>
                  <a:pt x="0" y="0"/>
                </a:lnTo>
                <a:lnTo>
                  <a:pt x="487499" y="0"/>
                </a:lnTo>
                <a:lnTo>
                  <a:pt x="487499" y="1233297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408572" y="3569530"/>
            <a:ext cx="233679" cy="53657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b="1" spc="-4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487968" y="3746517"/>
            <a:ext cx="629920" cy="182245"/>
          </a:xfrm>
          <a:custGeom>
            <a:avLst/>
            <a:gdLst/>
            <a:ahLst/>
            <a:cxnLst/>
            <a:rect l="l" t="t" r="r" b="b"/>
            <a:pathLst>
              <a:path w="629920" h="182245">
                <a:moveTo>
                  <a:pt x="91049" y="182099"/>
                </a:moveTo>
                <a:lnTo>
                  <a:pt x="0" y="91049"/>
                </a:lnTo>
                <a:lnTo>
                  <a:pt x="91049" y="0"/>
                </a:lnTo>
                <a:lnTo>
                  <a:pt x="91049" y="45524"/>
                </a:lnTo>
                <a:lnTo>
                  <a:pt x="629398" y="45524"/>
                </a:lnTo>
                <a:lnTo>
                  <a:pt x="629398" y="136574"/>
                </a:lnTo>
                <a:lnTo>
                  <a:pt x="91049" y="136574"/>
                </a:lnTo>
                <a:lnTo>
                  <a:pt x="91049" y="1820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5939788" y="3428568"/>
            <a:ext cx="760095" cy="768350"/>
            <a:chOff x="5939788" y="3428568"/>
            <a:chExt cx="760095" cy="768350"/>
          </a:xfrm>
        </p:grpSpPr>
        <p:sp>
          <p:nvSpPr>
            <p:cNvPr id="24" name="object 24"/>
            <p:cNvSpPr/>
            <p:nvPr/>
          </p:nvSpPr>
          <p:spPr>
            <a:xfrm>
              <a:off x="5939788" y="3428568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5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075688" y="3557068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5" h="478789">
                  <a:moveTo>
                    <a:pt x="406899" y="478199"/>
                  </a:moveTo>
                  <a:lnTo>
                    <a:pt x="79699" y="478199"/>
                  </a:lnTo>
                  <a:lnTo>
                    <a:pt x="48673" y="471936"/>
                  </a:lnTo>
                  <a:lnTo>
                    <a:pt x="23340" y="454858"/>
                  </a:lnTo>
                  <a:lnTo>
                    <a:pt x="6262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2" y="48684"/>
                  </a:lnTo>
                  <a:lnTo>
                    <a:pt x="23340" y="23349"/>
                  </a:lnTo>
                  <a:lnTo>
                    <a:pt x="48673" y="6265"/>
                  </a:lnTo>
                  <a:lnTo>
                    <a:pt x="79699" y="0"/>
                  </a:lnTo>
                  <a:lnTo>
                    <a:pt x="406899" y="0"/>
                  </a:lnTo>
                  <a:lnTo>
                    <a:pt x="451108" y="13394"/>
                  </a:lnTo>
                  <a:lnTo>
                    <a:pt x="480530" y="49209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6" y="429525"/>
                  </a:lnTo>
                  <a:lnTo>
                    <a:pt x="463258" y="454858"/>
                  </a:lnTo>
                  <a:lnTo>
                    <a:pt x="437925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939788" y="3428568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 spc="-5">
                <a:solidFill>
                  <a:srgbClr val="666666"/>
                </a:solidFill>
                <a:latin typeface="Arial"/>
                <a:cs typeface="Arial"/>
              </a:rPr>
              <a:t>C3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86443" y="1447372"/>
            <a:ext cx="1983105" cy="48768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31445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1035"/>
              </a:spcBef>
            </a:pPr>
            <a:r>
              <a:rPr sz="1400" b="1" spc="60">
                <a:latin typeface="Arial"/>
                <a:cs typeface="Arial"/>
              </a:rPr>
              <a:t>V2 </a:t>
            </a:r>
            <a:r>
              <a:rPr sz="1400" b="1" spc="-45">
                <a:latin typeface="Arial"/>
                <a:cs typeface="Arial"/>
              </a:rPr>
              <a:t>Pods</a:t>
            </a:r>
            <a:r>
              <a:rPr sz="1400" b="1" spc="-95">
                <a:latin typeface="Arial"/>
                <a:cs typeface="Arial"/>
              </a:rPr>
              <a:t> </a:t>
            </a:r>
            <a:r>
              <a:rPr sz="1400" b="1" spc="-20">
                <a:latin typeface="Arial"/>
                <a:cs typeface="Arial"/>
              </a:rPr>
              <a:t>Starting...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855286" y="3428568"/>
            <a:ext cx="760095" cy="768350"/>
            <a:chOff x="6855286" y="3428568"/>
            <a:chExt cx="760095" cy="768350"/>
          </a:xfrm>
        </p:grpSpPr>
        <p:sp>
          <p:nvSpPr>
            <p:cNvPr id="29" name="object 29"/>
            <p:cNvSpPr/>
            <p:nvPr/>
          </p:nvSpPr>
          <p:spPr>
            <a:xfrm>
              <a:off x="6855286" y="3428568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5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91186" y="3557068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5" h="478789">
                  <a:moveTo>
                    <a:pt x="406899" y="478199"/>
                  </a:moveTo>
                  <a:lnTo>
                    <a:pt x="79699" y="478199"/>
                  </a:lnTo>
                  <a:lnTo>
                    <a:pt x="48684" y="471936"/>
                  </a:lnTo>
                  <a:lnTo>
                    <a:pt x="23349" y="454858"/>
                  </a:lnTo>
                  <a:lnTo>
                    <a:pt x="6265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5" y="48684"/>
                  </a:lnTo>
                  <a:lnTo>
                    <a:pt x="23349" y="23349"/>
                  </a:lnTo>
                  <a:lnTo>
                    <a:pt x="48684" y="6265"/>
                  </a:lnTo>
                  <a:lnTo>
                    <a:pt x="79699" y="0"/>
                  </a:lnTo>
                  <a:lnTo>
                    <a:pt x="406899" y="0"/>
                  </a:lnTo>
                  <a:lnTo>
                    <a:pt x="451122" y="13394"/>
                  </a:lnTo>
                  <a:lnTo>
                    <a:pt x="480530" y="49209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6" y="429525"/>
                  </a:lnTo>
                  <a:lnTo>
                    <a:pt x="463258" y="454858"/>
                  </a:lnTo>
                  <a:lnTo>
                    <a:pt x="437925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855286" y="3428568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 spc="-5">
                <a:solidFill>
                  <a:srgbClr val="666666"/>
                </a:solidFill>
                <a:latin typeface="Arial"/>
                <a:cs typeface="Arial"/>
              </a:rPr>
              <a:t>C4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18837" y="4413713"/>
            <a:ext cx="643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666666"/>
                </a:solidFill>
                <a:latin typeface="Verdana"/>
                <a:cs typeface="Verdana"/>
              </a:rPr>
              <a:t>P2 </a:t>
            </a:r>
            <a:r>
              <a:rPr sz="1400" spc="-45">
                <a:solidFill>
                  <a:srgbClr val="666666"/>
                </a:solidFill>
                <a:latin typeface="Verdana"/>
                <a:cs typeface="Verdana"/>
              </a:rPr>
              <a:t>-</a:t>
            </a:r>
            <a:r>
              <a:rPr sz="1400" spc="-35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20">
                <a:solidFill>
                  <a:srgbClr val="666666"/>
                </a:solidFill>
                <a:latin typeface="Verdana"/>
                <a:cs typeface="Verdana"/>
              </a:rPr>
              <a:t>V2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270497" y="3428568"/>
            <a:ext cx="760095" cy="768350"/>
            <a:chOff x="1270497" y="3428568"/>
            <a:chExt cx="760095" cy="768350"/>
          </a:xfrm>
        </p:grpSpPr>
        <p:sp>
          <p:nvSpPr>
            <p:cNvPr id="34" name="object 34"/>
            <p:cNvSpPr/>
            <p:nvPr/>
          </p:nvSpPr>
          <p:spPr>
            <a:xfrm>
              <a:off x="1270497" y="3428568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4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06402" y="3557068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4" h="478789">
                  <a:moveTo>
                    <a:pt x="406899" y="478199"/>
                  </a:moveTo>
                  <a:lnTo>
                    <a:pt x="79702" y="478199"/>
                  </a:lnTo>
                  <a:lnTo>
                    <a:pt x="48679" y="471936"/>
                  </a:lnTo>
                  <a:lnTo>
                    <a:pt x="23344" y="454858"/>
                  </a:lnTo>
                  <a:lnTo>
                    <a:pt x="6263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3" y="48684"/>
                  </a:lnTo>
                  <a:lnTo>
                    <a:pt x="23344" y="23349"/>
                  </a:lnTo>
                  <a:lnTo>
                    <a:pt x="48679" y="6265"/>
                  </a:lnTo>
                  <a:lnTo>
                    <a:pt x="79702" y="0"/>
                  </a:lnTo>
                  <a:lnTo>
                    <a:pt x="406899" y="0"/>
                  </a:lnTo>
                  <a:lnTo>
                    <a:pt x="451117" y="13394"/>
                  </a:lnTo>
                  <a:lnTo>
                    <a:pt x="480532" y="49209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5" y="429525"/>
                  </a:lnTo>
                  <a:lnTo>
                    <a:pt x="463255" y="454858"/>
                  </a:lnTo>
                  <a:lnTo>
                    <a:pt x="437922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270497" y="3428568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 spc="-5">
                <a:solidFill>
                  <a:srgbClr val="666666"/>
                </a:solidFill>
                <a:latin typeface="Arial"/>
                <a:cs typeface="Arial"/>
              </a:rPr>
              <a:t>C1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608798" y="298236"/>
            <a:ext cx="51631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5">
                <a:solidFill>
                  <a:srgbClr val="01569A"/>
                </a:solidFill>
                <a:latin typeface="Arial"/>
                <a:cs typeface="Arial"/>
              </a:rPr>
              <a:t>Rolling </a:t>
            </a:r>
            <a:r>
              <a:rPr sz="3600" b="1" spc="114">
                <a:solidFill>
                  <a:srgbClr val="01569A"/>
                </a:solidFill>
                <a:latin typeface="Arial"/>
                <a:cs typeface="Arial"/>
              </a:rPr>
              <a:t>Update</a:t>
            </a:r>
            <a:r>
              <a:rPr sz="3600" b="1" spc="-335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sz="3600" b="1" spc="-65">
                <a:solidFill>
                  <a:srgbClr val="01569A"/>
                </a:solidFill>
                <a:latin typeface="Arial"/>
                <a:cs typeface="Arial"/>
              </a:rPr>
              <a:t>Process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25714"/>
            <a:ext cx="7902575" cy="118110"/>
          </a:xfrm>
          <a:custGeom>
            <a:avLst/>
            <a:gdLst/>
            <a:ahLst/>
            <a:cxnLst/>
            <a:rect l="l" t="t" r="r" b="b"/>
            <a:pathLst>
              <a:path w="7902575" h="118110">
                <a:moveTo>
                  <a:pt x="0" y="117774"/>
                </a:moveTo>
                <a:lnTo>
                  <a:pt x="7902009" y="117774"/>
                </a:lnTo>
                <a:lnTo>
                  <a:pt x="7902009" y="0"/>
                </a:lnTo>
                <a:lnTo>
                  <a:pt x="0" y="0"/>
                </a:lnTo>
                <a:lnTo>
                  <a:pt x="0" y="117774"/>
                </a:lnTo>
                <a:close/>
              </a:path>
            </a:pathLst>
          </a:custGeom>
          <a:solidFill>
            <a:srgbClr val="3D8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02009" y="5025714"/>
            <a:ext cx="1242060" cy="118110"/>
          </a:xfrm>
          <a:custGeom>
            <a:avLst/>
            <a:gdLst/>
            <a:ahLst/>
            <a:cxnLst/>
            <a:rect l="l" t="t" r="r" b="b"/>
            <a:pathLst>
              <a:path w="1242059" h="118110">
                <a:moveTo>
                  <a:pt x="0" y="0"/>
                </a:moveTo>
                <a:lnTo>
                  <a:pt x="1241972" y="0"/>
                </a:lnTo>
                <a:lnTo>
                  <a:pt x="1241972" y="117774"/>
                </a:lnTo>
                <a:lnTo>
                  <a:pt x="0" y="117774"/>
                </a:lnTo>
                <a:lnTo>
                  <a:pt x="0" y="0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70497" y="3428568"/>
            <a:ext cx="760095" cy="768350"/>
            <a:chOff x="1270497" y="3428568"/>
            <a:chExt cx="760095" cy="768350"/>
          </a:xfrm>
        </p:grpSpPr>
        <p:sp>
          <p:nvSpPr>
            <p:cNvPr id="6" name="object 6"/>
            <p:cNvSpPr/>
            <p:nvPr/>
          </p:nvSpPr>
          <p:spPr>
            <a:xfrm>
              <a:off x="1270497" y="3428568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4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06402" y="3557068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4" h="478789">
                  <a:moveTo>
                    <a:pt x="406899" y="478199"/>
                  </a:moveTo>
                  <a:lnTo>
                    <a:pt x="79702" y="478199"/>
                  </a:lnTo>
                  <a:lnTo>
                    <a:pt x="48679" y="471936"/>
                  </a:lnTo>
                  <a:lnTo>
                    <a:pt x="23344" y="454858"/>
                  </a:lnTo>
                  <a:lnTo>
                    <a:pt x="6263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3" y="48684"/>
                  </a:lnTo>
                  <a:lnTo>
                    <a:pt x="23344" y="23349"/>
                  </a:lnTo>
                  <a:lnTo>
                    <a:pt x="48679" y="6265"/>
                  </a:lnTo>
                  <a:lnTo>
                    <a:pt x="79702" y="0"/>
                  </a:lnTo>
                  <a:lnTo>
                    <a:pt x="406899" y="0"/>
                  </a:lnTo>
                  <a:lnTo>
                    <a:pt x="451117" y="13394"/>
                  </a:lnTo>
                  <a:lnTo>
                    <a:pt x="480532" y="49209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5" y="429525"/>
                  </a:lnTo>
                  <a:lnTo>
                    <a:pt x="463255" y="454858"/>
                  </a:lnTo>
                  <a:lnTo>
                    <a:pt x="437922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70497" y="3428568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 spc="-5">
                <a:solidFill>
                  <a:srgbClr val="666666"/>
                </a:solidFill>
                <a:latin typeface="Arial"/>
                <a:cs typeface="Arial"/>
              </a:rPr>
              <a:t>C1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8097" y="2361772"/>
            <a:ext cx="1983105" cy="487680"/>
          </a:xfrm>
          <a:prstGeom prst="rect">
            <a:avLst/>
          </a:prstGeom>
          <a:solidFill>
            <a:srgbClr val="C17BA0"/>
          </a:solidFill>
        </p:spPr>
        <p:txBody>
          <a:bodyPr vert="horz" wrap="square" lIns="0" tIns="146685" rIns="0" bIns="0" rtlCol="0">
            <a:spAutoFit/>
          </a:bodyPr>
          <a:lstStyle/>
          <a:p>
            <a:pPr marL="476250">
              <a:lnSpc>
                <a:spcPct val="100000"/>
              </a:lnSpc>
              <a:spcBef>
                <a:spcPts val="1155"/>
              </a:spcBef>
            </a:pP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Replica </a:t>
            </a:r>
            <a:r>
              <a:rPr sz="1200" b="1" spc="-1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0">
                <a:solidFill>
                  <a:srgbClr val="FFFFFF"/>
                </a:solidFill>
                <a:latin typeface="Arial"/>
                <a:cs typeface="Arial"/>
              </a:rPr>
              <a:t>V1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15845" y="2993619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4" h="278129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18097" y="1447374"/>
            <a:ext cx="1983105" cy="487680"/>
          </a:xfrm>
          <a:prstGeom prst="rect">
            <a:avLst/>
          </a:prstGeom>
          <a:solidFill>
            <a:srgbClr val="B3A7D6"/>
          </a:solidFill>
        </p:spPr>
        <p:txBody>
          <a:bodyPr vert="horz" wrap="square" lIns="0" tIns="146685" rIns="0" bIns="0" rtlCol="0">
            <a:spAutoFit/>
          </a:bodyPr>
          <a:lstStyle/>
          <a:p>
            <a:pPr marL="443865">
              <a:lnSpc>
                <a:spcPct val="100000"/>
              </a:lnSpc>
              <a:spcBef>
                <a:spcPts val="1155"/>
              </a:spcBef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1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0">
                <a:solidFill>
                  <a:srgbClr val="FFFFFF"/>
                </a:solidFill>
                <a:latin typeface="Arial"/>
                <a:cs typeface="Arial"/>
              </a:rPr>
              <a:t>V1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15845" y="2003028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4" h="278130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2184895" y="3428568"/>
            <a:ext cx="760095" cy="768350"/>
            <a:chOff x="2184895" y="3428568"/>
            <a:chExt cx="760095" cy="768350"/>
          </a:xfrm>
        </p:grpSpPr>
        <p:sp>
          <p:nvSpPr>
            <p:cNvPr id="14" name="object 14"/>
            <p:cNvSpPr/>
            <p:nvPr/>
          </p:nvSpPr>
          <p:spPr>
            <a:xfrm>
              <a:off x="2184895" y="3428568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4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20800" y="3557068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4" h="478789">
                  <a:moveTo>
                    <a:pt x="406894" y="478199"/>
                  </a:moveTo>
                  <a:lnTo>
                    <a:pt x="79702" y="478199"/>
                  </a:lnTo>
                  <a:lnTo>
                    <a:pt x="48679" y="471936"/>
                  </a:lnTo>
                  <a:lnTo>
                    <a:pt x="23344" y="454858"/>
                  </a:lnTo>
                  <a:lnTo>
                    <a:pt x="6263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3" y="48684"/>
                  </a:lnTo>
                  <a:lnTo>
                    <a:pt x="23344" y="23349"/>
                  </a:lnTo>
                  <a:lnTo>
                    <a:pt x="48679" y="6265"/>
                  </a:lnTo>
                  <a:lnTo>
                    <a:pt x="79702" y="0"/>
                  </a:lnTo>
                  <a:lnTo>
                    <a:pt x="406894" y="0"/>
                  </a:lnTo>
                  <a:lnTo>
                    <a:pt x="451117" y="13394"/>
                  </a:lnTo>
                  <a:lnTo>
                    <a:pt x="480525" y="49209"/>
                  </a:lnTo>
                  <a:lnTo>
                    <a:pt x="486594" y="79699"/>
                  </a:lnTo>
                  <a:lnTo>
                    <a:pt x="486594" y="398499"/>
                  </a:lnTo>
                  <a:lnTo>
                    <a:pt x="480331" y="429525"/>
                  </a:lnTo>
                  <a:lnTo>
                    <a:pt x="463253" y="454858"/>
                  </a:lnTo>
                  <a:lnTo>
                    <a:pt x="437920" y="471936"/>
                  </a:lnTo>
                  <a:lnTo>
                    <a:pt x="406894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184895" y="3428568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>
                <a:solidFill>
                  <a:srgbClr val="666666"/>
                </a:solidFill>
                <a:latin typeface="Arial"/>
                <a:cs typeface="Arial"/>
              </a:rPr>
              <a:t>C2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43627" y="4357802"/>
            <a:ext cx="643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666666"/>
                </a:solidFill>
                <a:latin typeface="Verdana"/>
                <a:cs typeface="Verdana"/>
              </a:rPr>
              <a:t>P1 </a:t>
            </a:r>
            <a:r>
              <a:rPr sz="1400" spc="-45">
                <a:solidFill>
                  <a:srgbClr val="666666"/>
                </a:solidFill>
                <a:latin typeface="Verdana"/>
                <a:cs typeface="Verdana"/>
              </a:rPr>
              <a:t>-</a:t>
            </a:r>
            <a:r>
              <a:rPr sz="1400" spc="-35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20">
                <a:solidFill>
                  <a:srgbClr val="666666"/>
                </a:solidFill>
                <a:latin typeface="Verdana"/>
                <a:cs typeface="Verdana"/>
              </a:rPr>
              <a:t>V1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48453" y="4357802"/>
            <a:ext cx="643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666666"/>
                </a:solidFill>
                <a:latin typeface="Verdana"/>
                <a:cs typeface="Verdana"/>
              </a:rPr>
              <a:t>P2 </a:t>
            </a:r>
            <a:r>
              <a:rPr sz="1400" spc="-45">
                <a:solidFill>
                  <a:srgbClr val="666666"/>
                </a:solidFill>
                <a:latin typeface="Verdana"/>
                <a:cs typeface="Verdana"/>
              </a:rPr>
              <a:t>-</a:t>
            </a:r>
            <a:r>
              <a:rPr sz="1400" spc="-35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20">
                <a:solidFill>
                  <a:srgbClr val="666666"/>
                </a:solidFill>
                <a:latin typeface="Verdana"/>
                <a:cs typeface="Verdana"/>
              </a:rPr>
              <a:t>V1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99263" y="1447374"/>
            <a:ext cx="1983105" cy="487680"/>
          </a:xfrm>
          <a:prstGeom prst="rect">
            <a:avLst/>
          </a:prstGeom>
          <a:solidFill>
            <a:srgbClr val="B3A7D6"/>
          </a:solidFill>
        </p:spPr>
        <p:txBody>
          <a:bodyPr vert="horz" wrap="square" lIns="0" tIns="146685" rIns="0" bIns="0" rtlCol="0">
            <a:spAutoFit/>
          </a:bodyPr>
          <a:lstStyle/>
          <a:p>
            <a:pPr marL="443230">
              <a:lnSpc>
                <a:spcPct val="100000"/>
              </a:lnSpc>
              <a:spcBef>
                <a:spcPts val="1155"/>
              </a:spcBef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1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5">
                <a:solidFill>
                  <a:srgbClr val="FFFFFF"/>
                </a:solidFill>
                <a:latin typeface="Arial"/>
                <a:cs typeface="Arial"/>
              </a:rPr>
              <a:t>V2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99263" y="2361772"/>
            <a:ext cx="1983105" cy="487680"/>
          </a:xfrm>
          <a:prstGeom prst="rect">
            <a:avLst/>
          </a:prstGeom>
          <a:solidFill>
            <a:srgbClr val="C17BA0"/>
          </a:solidFill>
        </p:spPr>
        <p:txBody>
          <a:bodyPr vert="horz" wrap="square" lIns="0" tIns="146685" rIns="0" bIns="0" rtlCol="0">
            <a:spAutoFit/>
          </a:bodyPr>
          <a:lstStyle/>
          <a:p>
            <a:pPr marL="476250">
              <a:lnSpc>
                <a:spcPct val="100000"/>
              </a:lnSpc>
              <a:spcBef>
                <a:spcPts val="1155"/>
              </a:spcBef>
            </a:pP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Replica </a:t>
            </a:r>
            <a:r>
              <a:rPr sz="1200" b="1" spc="-1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5">
                <a:solidFill>
                  <a:srgbClr val="FFFFFF"/>
                </a:solidFill>
                <a:latin typeface="Arial"/>
                <a:cs typeface="Arial"/>
              </a:rPr>
              <a:t>V2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697011" y="2003028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5" h="278130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5940888" y="3428568"/>
            <a:ext cx="760095" cy="768350"/>
            <a:chOff x="5940888" y="3428568"/>
            <a:chExt cx="760095" cy="768350"/>
          </a:xfrm>
        </p:grpSpPr>
        <p:sp>
          <p:nvSpPr>
            <p:cNvPr id="23" name="object 23"/>
            <p:cNvSpPr/>
            <p:nvPr/>
          </p:nvSpPr>
          <p:spPr>
            <a:xfrm>
              <a:off x="5940888" y="3428568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5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76788" y="3557068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5" h="478789">
                  <a:moveTo>
                    <a:pt x="406899" y="478199"/>
                  </a:moveTo>
                  <a:lnTo>
                    <a:pt x="79699" y="478199"/>
                  </a:lnTo>
                  <a:lnTo>
                    <a:pt x="48684" y="471936"/>
                  </a:lnTo>
                  <a:lnTo>
                    <a:pt x="23349" y="454858"/>
                  </a:lnTo>
                  <a:lnTo>
                    <a:pt x="6265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5" y="48684"/>
                  </a:lnTo>
                  <a:lnTo>
                    <a:pt x="23349" y="23349"/>
                  </a:lnTo>
                  <a:lnTo>
                    <a:pt x="48684" y="6265"/>
                  </a:lnTo>
                  <a:lnTo>
                    <a:pt x="79699" y="0"/>
                  </a:lnTo>
                  <a:lnTo>
                    <a:pt x="406899" y="0"/>
                  </a:lnTo>
                  <a:lnTo>
                    <a:pt x="451122" y="13394"/>
                  </a:lnTo>
                  <a:lnTo>
                    <a:pt x="480530" y="49209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6" y="429525"/>
                  </a:lnTo>
                  <a:lnTo>
                    <a:pt x="463258" y="454858"/>
                  </a:lnTo>
                  <a:lnTo>
                    <a:pt x="437925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940888" y="3428568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 spc="-5">
                <a:solidFill>
                  <a:srgbClr val="666666"/>
                </a:solidFill>
                <a:latin typeface="Arial"/>
                <a:cs typeface="Arial"/>
              </a:rPr>
              <a:t>C3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86236" y="3049543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5" h="278129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014021" y="4413713"/>
            <a:ext cx="643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666666"/>
                </a:solidFill>
                <a:latin typeface="Verdana"/>
                <a:cs typeface="Verdana"/>
              </a:rPr>
              <a:t>P1 </a:t>
            </a:r>
            <a:r>
              <a:rPr sz="1400" spc="-45">
                <a:solidFill>
                  <a:srgbClr val="666666"/>
                </a:solidFill>
                <a:latin typeface="Verdana"/>
                <a:cs typeface="Verdana"/>
              </a:rPr>
              <a:t>-</a:t>
            </a:r>
            <a:r>
              <a:rPr sz="1400" spc="-35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20">
                <a:solidFill>
                  <a:srgbClr val="666666"/>
                </a:solidFill>
                <a:latin typeface="Verdana"/>
                <a:cs typeface="Verdana"/>
              </a:rPr>
              <a:t>V2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275791" y="3220918"/>
            <a:ext cx="487680" cy="1233805"/>
          </a:xfrm>
          <a:custGeom>
            <a:avLst/>
            <a:gdLst/>
            <a:ahLst/>
            <a:cxnLst/>
            <a:rect l="l" t="t" r="r" b="b"/>
            <a:pathLst>
              <a:path w="487679" h="1233804">
                <a:moveTo>
                  <a:pt x="487499" y="1233297"/>
                </a:moveTo>
                <a:lnTo>
                  <a:pt x="0" y="1233297"/>
                </a:lnTo>
                <a:lnTo>
                  <a:pt x="0" y="0"/>
                </a:lnTo>
                <a:lnTo>
                  <a:pt x="487499" y="0"/>
                </a:lnTo>
                <a:lnTo>
                  <a:pt x="487499" y="1233297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408572" y="3569530"/>
            <a:ext cx="233679" cy="53657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b="1" spc="-4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487968" y="3746517"/>
            <a:ext cx="629920" cy="182245"/>
          </a:xfrm>
          <a:custGeom>
            <a:avLst/>
            <a:gdLst/>
            <a:ahLst/>
            <a:cxnLst/>
            <a:rect l="l" t="t" r="r" b="b"/>
            <a:pathLst>
              <a:path w="629920" h="182245">
                <a:moveTo>
                  <a:pt x="91049" y="182099"/>
                </a:moveTo>
                <a:lnTo>
                  <a:pt x="0" y="91049"/>
                </a:lnTo>
                <a:lnTo>
                  <a:pt x="91049" y="0"/>
                </a:lnTo>
                <a:lnTo>
                  <a:pt x="91049" y="45524"/>
                </a:lnTo>
                <a:lnTo>
                  <a:pt x="629398" y="45524"/>
                </a:lnTo>
                <a:lnTo>
                  <a:pt x="629398" y="136574"/>
                </a:lnTo>
                <a:lnTo>
                  <a:pt x="91049" y="136574"/>
                </a:lnTo>
                <a:lnTo>
                  <a:pt x="91049" y="1820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21715" y="3746517"/>
            <a:ext cx="629920" cy="182245"/>
          </a:xfrm>
          <a:custGeom>
            <a:avLst/>
            <a:gdLst/>
            <a:ahLst/>
            <a:cxnLst/>
            <a:rect l="l" t="t" r="r" b="b"/>
            <a:pathLst>
              <a:path w="629920" h="182245">
                <a:moveTo>
                  <a:pt x="538348" y="182099"/>
                </a:moveTo>
                <a:lnTo>
                  <a:pt x="538348" y="136574"/>
                </a:lnTo>
                <a:lnTo>
                  <a:pt x="0" y="136574"/>
                </a:lnTo>
                <a:lnTo>
                  <a:pt x="0" y="45524"/>
                </a:lnTo>
                <a:lnTo>
                  <a:pt x="538348" y="45524"/>
                </a:lnTo>
                <a:lnTo>
                  <a:pt x="538348" y="0"/>
                </a:lnTo>
                <a:lnTo>
                  <a:pt x="629398" y="91049"/>
                </a:lnTo>
                <a:lnTo>
                  <a:pt x="538348" y="1820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486443" y="1447372"/>
            <a:ext cx="1983105" cy="48768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31445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35"/>
              </a:spcBef>
            </a:pPr>
            <a:r>
              <a:rPr sz="1400" b="1" spc="60">
                <a:latin typeface="Arial"/>
                <a:cs typeface="Arial"/>
              </a:rPr>
              <a:t>V2 </a:t>
            </a:r>
            <a:r>
              <a:rPr sz="1400" b="1" spc="-45">
                <a:latin typeface="Arial"/>
                <a:cs typeface="Arial"/>
              </a:rPr>
              <a:t>Pods</a:t>
            </a:r>
            <a:r>
              <a:rPr sz="1400" b="1" spc="-95">
                <a:latin typeface="Arial"/>
                <a:cs typeface="Arial"/>
              </a:rPr>
              <a:t> </a:t>
            </a:r>
            <a:r>
              <a:rPr sz="1400" b="1" spc="-25">
                <a:latin typeface="Arial"/>
                <a:cs typeface="Arial"/>
              </a:rPr>
              <a:t>Activating...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18837" y="4413713"/>
            <a:ext cx="643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666666"/>
                </a:solidFill>
                <a:latin typeface="Verdana"/>
                <a:cs typeface="Verdana"/>
              </a:rPr>
              <a:t>P2 </a:t>
            </a:r>
            <a:r>
              <a:rPr sz="1400" spc="-45">
                <a:solidFill>
                  <a:srgbClr val="666666"/>
                </a:solidFill>
                <a:latin typeface="Verdana"/>
                <a:cs typeface="Verdana"/>
              </a:rPr>
              <a:t>-</a:t>
            </a:r>
            <a:r>
              <a:rPr sz="1400" spc="-35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20">
                <a:solidFill>
                  <a:srgbClr val="666666"/>
                </a:solidFill>
                <a:latin typeface="Verdana"/>
                <a:cs typeface="Verdana"/>
              </a:rPr>
              <a:t>V2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855286" y="3428568"/>
            <a:ext cx="760095" cy="768350"/>
            <a:chOff x="6855286" y="3428568"/>
            <a:chExt cx="760095" cy="768350"/>
          </a:xfrm>
        </p:grpSpPr>
        <p:sp>
          <p:nvSpPr>
            <p:cNvPr id="35" name="object 35"/>
            <p:cNvSpPr/>
            <p:nvPr/>
          </p:nvSpPr>
          <p:spPr>
            <a:xfrm>
              <a:off x="6855286" y="3428568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5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991186" y="3557068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5" h="478789">
                  <a:moveTo>
                    <a:pt x="406899" y="478199"/>
                  </a:moveTo>
                  <a:lnTo>
                    <a:pt x="79699" y="478199"/>
                  </a:lnTo>
                  <a:lnTo>
                    <a:pt x="48684" y="471936"/>
                  </a:lnTo>
                  <a:lnTo>
                    <a:pt x="23349" y="454858"/>
                  </a:lnTo>
                  <a:lnTo>
                    <a:pt x="6265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5" y="48684"/>
                  </a:lnTo>
                  <a:lnTo>
                    <a:pt x="23349" y="23349"/>
                  </a:lnTo>
                  <a:lnTo>
                    <a:pt x="48684" y="6265"/>
                  </a:lnTo>
                  <a:lnTo>
                    <a:pt x="79699" y="0"/>
                  </a:lnTo>
                  <a:lnTo>
                    <a:pt x="406899" y="0"/>
                  </a:lnTo>
                  <a:lnTo>
                    <a:pt x="451122" y="13394"/>
                  </a:lnTo>
                  <a:lnTo>
                    <a:pt x="480530" y="49209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6" y="429525"/>
                  </a:lnTo>
                  <a:lnTo>
                    <a:pt x="463258" y="454858"/>
                  </a:lnTo>
                  <a:lnTo>
                    <a:pt x="437925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855286" y="3428568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 spc="-5">
                <a:solidFill>
                  <a:srgbClr val="666666"/>
                </a:solidFill>
                <a:latin typeface="Arial"/>
                <a:cs typeface="Arial"/>
              </a:rPr>
              <a:t>C4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608798" y="298236"/>
            <a:ext cx="51631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5">
                <a:solidFill>
                  <a:srgbClr val="01569A"/>
                </a:solidFill>
                <a:latin typeface="Arial"/>
                <a:cs typeface="Arial"/>
              </a:rPr>
              <a:t>Rolling </a:t>
            </a:r>
            <a:r>
              <a:rPr sz="3600" b="1" spc="114">
                <a:solidFill>
                  <a:srgbClr val="01569A"/>
                </a:solidFill>
                <a:latin typeface="Arial"/>
                <a:cs typeface="Arial"/>
              </a:rPr>
              <a:t>Update</a:t>
            </a:r>
            <a:r>
              <a:rPr sz="3600" b="1" spc="-335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sz="3600" b="1" spc="-65">
                <a:solidFill>
                  <a:srgbClr val="01569A"/>
                </a:solidFill>
                <a:latin typeface="Arial"/>
                <a:cs typeface="Arial"/>
              </a:rPr>
              <a:t>Process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25714"/>
            <a:ext cx="7902575" cy="118110"/>
          </a:xfrm>
          <a:custGeom>
            <a:avLst/>
            <a:gdLst/>
            <a:ahLst/>
            <a:cxnLst/>
            <a:rect l="l" t="t" r="r" b="b"/>
            <a:pathLst>
              <a:path w="7902575" h="118110">
                <a:moveTo>
                  <a:pt x="0" y="117774"/>
                </a:moveTo>
                <a:lnTo>
                  <a:pt x="7902009" y="117774"/>
                </a:lnTo>
                <a:lnTo>
                  <a:pt x="7902009" y="0"/>
                </a:lnTo>
                <a:lnTo>
                  <a:pt x="0" y="0"/>
                </a:lnTo>
                <a:lnTo>
                  <a:pt x="0" y="117774"/>
                </a:lnTo>
                <a:close/>
              </a:path>
            </a:pathLst>
          </a:custGeom>
          <a:solidFill>
            <a:srgbClr val="3D8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02009" y="5025714"/>
            <a:ext cx="1242060" cy="118110"/>
          </a:xfrm>
          <a:custGeom>
            <a:avLst/>
            <a:gdLst/>
            <a:ahLst/>
            <a:cxnLst/>
            <a:rect l="l" t="t" r="r" b="b"/>
            <a:pathLst>
              <a:path w="1242059" h="118110">
                <a:moveTo>
                  <a:pt x="0" y="0"/>
                </a:moveTo>
                <a:lnTo>
                  <a:pt x="1241972" y="0"/>
                </a:lnTo>
                <a:lnTo>
                  <a:pt x="1241972" y="117774"/>
                </a:lnTo>
                <a:lnTo>
                  <a:pt x="0" y="117774"/>
                </a:lnTo>
                <a:lnTo>
                  <a:pt x="0" y="0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18097" y="2361772"/>
            <a:ext cx="1983105" cy="487680"/>
          </a:xfrm>
          <a:prstGeom prst="rect">
            <a:avLst/>
          </a:prstGeom>
          <a:solidFill>
            <a:srgbClr val="C17BA0"/>
          </a:solidFill>
        </p:spPr>
        <p:txBody>
          <a:bodyPr vert="horz" wrap="square" lIns="0" tIns="146685" rIns="0" bIns="0" rtlCol="0">
            <a:spAutoFit/>
          </a:bodyPr>
          <a:lstStyle/>
          <a:p>
            <a:pPr marL="476250">
              <a:lnSpc>
                <a:spcPct val="100000"/>
              </a:lnSpc>
              <a:spcBef>
                <a:spcPts val="1155"/>
              </a:spcBef>
            </a:pP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Replica </a:t>
            </a:r>
            <a:r>
              <a:rPr sz="1200" b="1" spc="-1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0">
                <a:solidFill>
                  <a:srgbClr val="FFFFFF"/>
                </a:solidFill>
                <a:latin typeface="Arial"/>
                <a:cs typeface="Arial"/>
              </a:rPr>
              <a:t>V1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15845" y="2993619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4" h="278129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18097" y="1447374"/>
            <a:ext cx="1983105" cy="487680"/>
          </a:xfrm>
          <a:prstGeom prst="rect">
            <a:avLst/>
          </a:prstGeom>
          <a:solidFill>
            <a:srgbClr val="B3A7D6"/>
          </a:solidFill>
        </p:spPr>
        <p:txBody>
          <a:bodyPr vert="horz" wrap="square" lIns="0" tIns="146685" rIns="0" bIns="0" rtlCol="0">
            <a:spAutoFit/>
          </a:bodyPr>
          <a:lstStyle/>
          <a:p>
            <a:pPr marL="443865">
              <a:lnSpc>
                <a:spcPct val="100000"/>
              </a:lnSpc>
              <a:spcBef>
                <a:spcPts val="1155"/>
              </a:spcBef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1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0">
                <a:solidFill>
                  <a:srgbClr val="FFFFFF"/>
                </a:solidFill>
                <a:latin typeface="Arial"/>
                <a:cs typeface="Arial"/>
              </a:rPr>
              <a:t>V1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15845" y="2003028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4" h="278130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43627" y="4357802"/>
            <a:ext cx="643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666666"/>
                </a:solidFill>
                <a:latin typeface="Verdana"/>
                <a:cs typeface="Verdana"/>
              </a:rPr>
              <a:t>P1 </a:t>
            </a:r>
            <a:r>
              <a:rPr sz="1400" spc="-45">
                <a:solidFill>
                  <a:srgbClr val="666666"/>
                </a:solidFill>
                <a:latin typeface="Verdana"/>
                <a:cs typeface="Verdana"/>
              </a:rPr>
              <a:t>-</a:t>
            </a:r>
            <a:r>
              <a:rPr sz="1400" spc="-35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20">
                <a:solidFill>
                  <a:srgbClr val="666666"/>
                </a:solidFill>
                <a:latin typeface="Verdana"/>
                <a:cs typeface="Verdana"/>
              </a:rPr>
              <a:t>V1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48453" y="4357802"/>
            <a:ext cx="643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666666"/>
                </a:solidFill>
                <a:latin typeface="Verdana"/>
                <a:cs typeface="Verdana"/>
              </a:rPr>
              <a:t>P2 </a:t>
            </a:r>
            <a:r>
              <a:rPr sz="1400" spc="-45">
                <a:solidFill>
                  <a:srgbClr val="666666"/>
                </a:solidFill>
                <a:latin typeface="Verdana"/>
                <a:cs typeface="Verdana"/>
              </a:rPr>
              <a:t>-</a:t>
            </a:r>
            <a:r>
              <a:rPr sz="1400" spc="-35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20">
                <a:solidFill>
                  <a:srgbClr val="666666"/>
                </a:solidFill>
                <a:latin typeface="Verdana"/>
                <a:cs typeface="Verdana"/>
              </a:rPr>
              <a:t>V1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99263" y="1447374"/>
            <a:ext cx="1983105" cy="487680"/>
          </a:xfrm>
          <a:prstGeom prst="rect">
            <a:avLst/>
          </a:prstGeom>
          <a:solidFill>
            <a:srgbClr val="B3A7D6"/>
          </a:solidFill>
        </p:spPr>
        <p:txBody>
          <a:bodyPr vert="horz" wrap="square" lIns="0" tIns="146685" rIns="0" bIns="0" rtlCol="0">
            <a:spAutoFit/>
          </a:bodyPr>
          <a:lstStyle/>
          <a:p>
            <a:pPr marL="443230">
              <a:lnSpc>
                <a:spcPct val="100000"/>
              </a:lnSpc>
              <a:spcBef>
                <a:spcPts val="1155"/>
              </a:spcBef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1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5">
                <a:solidFill>
                  <a:srgbClr val="FFFFFF"/>
                </a:solidFill>
                <a:latin typeface="Arial"/>
                <a:cs typeface="Arial"/>
              </a:rPr>
              <a:t>V2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99263" y="2361772"/>
            <a:ext cx="1983105" cy="487680"/>
          </a:xfrm>
          <a:prstGeom prst="rect">
            <a:avLst/>
          </a:prstGeom>
          <a:solidFill>
            <a:srgbClr val="C17BA0"/>
          </a:solidFill>
        </p:spPr>
        <p:txBody>
          <a:bodyPr vert="horz" wrap="square" lIns="0" tIns="146685" rIns="0" bIns="0" rtlCol="0">
            <a:spAutoFit/>
          </a:bodyPr>
          <a:lstStyle/>
          <a:p>
            <a:pPr marL="476250">
              <a:lnSpc>
                <a:spcPct val="100000"/>
              </a:lnSpc>
              <a:spcBef>
                <a:spcPts val="1155"/>
              </a:spcBef>
            </a:pP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Replica </a:t>
            </a:r>
            <a:r>
              <a:rPr sz="1200" b="1" spc="-1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5">
                <a:solidFill>
                  <a:srgbClr val="FFFFFF"/>
                </a:solidFill>
                <a:latin typeface="Arial"/>
                <a:cs typeface="Arial"/>
              </a:rPr>
              <a:t>V2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97011" y="2003028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5" h="278130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5940888" y="3428568"/>
            <a:ext cx="760095" cy="768350"/>
            <a:chOff x="5940888" y="3428568"/>
            <a:chExt cx="760095" cy="768350"/>
          </a:xfrm>
        </p:grpSpPr>
        <p:sp>
          <p:nvSpPr>
            <p:cNvPr id="15" name="object 15"/>
            <p:cNvSpPr/>
            <p:nvPr/>
          </p:nvSpPr>
          <p:spPr>
            <a:xfrm>
              <a:off x="5940888" y="3428568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5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76788" y="3557068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5" h="478789">
                  <a:moveTo>
                    <a:pt x="406899" y="478199"/>
                  </a:moveTo>
                  <a:lnTo>
                    <a:pt x="79699" y="478199"/>
                  </a:lnTo>
                  <a:lnTo>
                    <a:pt x="48684" y="471936"/>
                  </a:lnTo>
                  <a:lnTo>
                    <a:pt x="23349" y="454858"/>
                  </a:lnTo>
                  <a:lnTo>
                    <a:pt x="6265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5" y="48684"/>
                  </a:lnTo>
                  <a:lnTo>
                    <a:pt x="23349" y="23349"/>
                  </a:lnTo>
                  <a:lnTo>
                    <a:pt x="48684" y="6265"/>
                  </a:lnTo>
                  <a:lnTo>
                    <a:pt x="79699" y="0"/>
                  </a:lnTo>
                  <a:lnTo>
                    <a:pt x="406899" y="0"/>
                  </a:lnTo>
                  <a:lnTo>
                    <a:pt x="451122" y="13394"/>
                  </a:lnTo>
                  <a:lnTo>
                    <a:pt x="480530" y="49209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6" y="429525"/>
                  </a:lnTo>
                  <a:lnTo>
                    <a:pt x="463258" y="454858"/>
                  </a:lnTo>
                  <a:lnTo>
                    <a:pt x="437925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940888" y="3428568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 spc="-5">
                <a:solidFill>
                  <a:srgbClr val="666666"/>
                </a:solidFill>
                <a:latin typeface="Arial"/>
                <a:cs typeface="Arial"/>
              </a:rPr>
              <a:t>C3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86236" y="3049543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5" h="278129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6855286" y="3428568"/>
            <a:ext cx="760095" cy="768350"/>
            <a:chOff x="6855286" y="3428568"/>
            <a:chExt cx="760095" cy="768350"/>
          </a:xfrm>
        </p:grpSpPr>
        <p:sp>
          <p:nvSpPr>
            <p:cNvPr id="20" name="object 20"/>
            <p:cNvSpPr/>
            <p:nvPr/>
          </p:nvSpPr>
          <p:spPr>
            <a:xfrm>
              <a:off x="6855286" y="3428568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5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91186" y="3557068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5" h="478789">
                  <a:moveTo>
                    <a:pt x="406899" y="478199"/>
                  </a:moveTo>
                  <a:lnTo>
                    <a:pt x="79699" y="478199"/>
                  </a:lnTo>
                  <a:lnTo>
                    <a:pt x="48684" y="471936"/>
                  </a:lnTo>
                  <a:lnTo>
                    <a:pt x="23349" y="454858"/>
                  </a:lnTo>
                  <a:lnTo>
                    <a:pt x="6265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5" y="48684"/>
                  </a:lnTo>
                  <a:lnTo>
                    <a:pt x="23349" y="23349"/>
                  </a:lnTo>
                  <a:lnTo>
                    <a:pt x="48684" y="6265"/>
                  </a:lnTo>
                  <a:lnTo>
                    <a:pt x="79699" y="0"/>
                  </a:lnTo>
                  <a:lnTo>
                    <a:pt x="406899" y="0"/>
                  </a:lnTo>
                  <a:lnTo>
                    <a:pt x="451122" y="13394"/>
                  </a:lnTo>
                  <a:lnTo>
                    <a:pt x="480530" y="49209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6" y="429525"/>
                  </a:lnTo>
                  <a:lnTo>
                    <a:pt x="463258" y="454858"/>
                  </a:lnTo>
                  <a:lnTo>
                    <a:pt x="437925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855286" y="3428568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 spc="-5">
                <a:solidFill>
                  <a:srgbClr val="666666"/>
                </a:solidFill>
                <a:latin typeface="Arial"/>
                <a:cs typeface="Arial"/>
              </a:rPr>
              <a:t>C4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14021" y="4413713"/>
            <a:ext cx="643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666666"/>
                </a:solidFill>
                <a:latin typeface="Verdana"/>
                <a:cs typeface="Verdana"/>
              </a:rPr>
              <a:t>P1 </a:t>
            </a:r>
            <a:r>
              <a:rPr sz="1400" spc="-45">
                <a:solidFill>
                  <a:srgbClr val="666666"/>
                </a:solidFill>
                <a:latin typeface="Verdana"/>
                <a:cs typeface="Verdana"/>
              </a:rPr>
              <a:t>-</a:t>
            </a:r>
            <a:r>
              <a:rPr sz="1400" spc="-35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20">
                <a:solidFill>
                  <a:srgbClr val="666666"/>
                </a:solidFill>
                <a:latin typeface="Verdana"/>
                <a:cs typeface="Verdana"/>
              </a:rPr>
              <a:t>V2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18837" y="4413713"/>
            <a:ext cx="643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666666"/>
                </a:solidFill>
                <a:latin typeface="Verdana"/>
                <a:cs typeface="Verdana"/>
              </a:rPr>
              <a:t>P2 </a:t>
            </a:r>
            <a:r>
              <a:rPr sz="1400" spc="-45">
                <a:solidFill>
                  <a:srgbClr val="666666"/>
                </a:solidFill>
                <a:latin typeface="Verdana"/>
                <a:cs typeface="Verdana"/>
              </a:rPr>
              <a:t>-</a:t>
            </a:r>
            <a:r>
              <a:rPr sz="1400" spc="-35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20">
                <a:solidFill>
                  <a:srgbClr val="666666"/>
                </a:solidFill>
                <a:latin typeface="Verdana"/>
                <a:cs typeface="Verdana"/>
              </a:rPr>
              <a:t>V2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70497" y="3428568"/>
            <a:ext cx="760095" cy="768350"/>
            <a:chOff x="1270497" y="3428568"/>
            <a:chExt cx="760095" cy="768350"/>
          </a:xfrm>
        </p:grpSpPr>
        <p:sp>
          <p:nvSpPr>
            <p:cNvPr id="26" name="object 26"/>
            <p:cNvSpPr/>
            <p:nvPr/>
          </p:nvSpPr>
          <p:spPr>
            <a:xfrm>
              <a:off x="1270497" y="3428568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4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06402" y="3557068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4" h="478789">
                  <a:moveTo>
                    <a:pt x="406899" y="478199"/>
                  </a:moveTo>
                  <a:lnTo>
                    <a:pt x="79702" y="478199"/>
                  </a:lnTo>
                  <a:lnTo>
                    <a:pt x="48679" y="471936"/>
                  </a:lnTo>
                  <a:lnTo>
                    <a:pt x="23344" y="454858"/>
                  </a:lnTo>
                  <a:lnTo>
                    <a:pt x="6263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3" y="48684"/>
                  </a:lnTo>
                  <a:lnTo>
                    <a:pt x="23344" y="23349"/>
                  </a:lnTo>
                  <a:lnTo>
                    <a:pt x="48679" y="6265"/>
                  </a:lnTo>
                  <a:lnTo>
                    <a:pt x="79702" y="0"/>
                  </a:lnTo>
                  <a:lnTo>
                    <a:pt x="406899" y="0"/>
                  </a:lnTo>
                  <a:lnTo>
                    <a:pt x="451117" y="13394"/>
                  </a:lnTo>
                  <a:lnTo>
                    <a:pt x="480532" y="49209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5" y="429525"/>
                  </a:lnTo>
                  <a:lnTo>
                    <a:pt x="463255" y="454858"/>
                  </a:lnTo>
                  <a:lnTo>
                    <a:pt x="437922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270497" y="3428568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 spc="-5">
                <a:solidFill>
                  <a:srgbClr val="666666"/>
                </a:solidFill>
                <a:latin typeface="Arial"/>
                <a:cs typeface="Arial"/>
              </a:rPr>
              <a:t>C1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184895" y="3428568"/>
            <a:ext cx="760095" cy="768350"/>
            <a:chOff x="2184895" y="3428568"/>
            <a:chExt cx="760095" cy="768350"/>
          </a:xfrm>
        </p:grpSpPr>
        <p:sp>
          <p:nvSpPr>
            <p:cNvPr id="30" name="object 30"/>
            <p:cNvSpPr/>
            <p:nvPr/>
          </p:nvSpPr>
          <p:spPr>
            <a:xfrm>
              <a:off x="2184895" y="3428568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4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320800" y="3557068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4" h="478789">
                  <a:moveTo>
                    <a:pt x="406894" y="478199"/>
                  </a:moveTo>
                  <a:lnTo>
                    <a:pt x="79702" y="478199"/>
                  </a:lnTo>
                  <a:lnTo>
                    <a:pt x="48679" y="471936"/>
                  </a:lnTo>
                  <a:lnTo>
                    <a:pt x="23344" y="454858"/>
                  </a:lnTo>
                  <a:lnTo>
                    <a:pt x="6263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3" y="48684"/>
                  </a:lnTo>
                  <a:lnTo>
                    <a:pt x="23344" y="23349"/>
                  </a:lnTo>
                  <a:lnTo>
                    <a:pt x="48679" y="6265"/>
                  </a:lnTo>
                  <a:lnTo>
                    <a:pt x="79702" y="0"/>
                  </a:lnTo>
                  <a:lnTo>
                    <a:pt x="406894" y="0"/>
                  </a:lnTo>
                  <a:lnTo>
                    <a:pt x="451117" y="13394"/>
                  </a:lnTo>
                  <a:lnTo>
                    <a:pt x="480525" y="49209"/>
                  </a:lnTo>
                  <a:lnTo>
                    <a:pt x="486594" y="79699"/>
                  </a:lnTo>
                  <a:lnTo>
                    <a:pt x="486594" y="398499"/>
                  </a:lnTo>
                  <a:lnTo>
                    <a:pt x="480331" y="429525"/>
                  </a:lnTo>
                  <a:lnTo>
                    <a:pt x="463253" y="454858"/>
                  </a:lnTo>
                  <a:lnTo>
                    <a:pt x="437920" y="471936"/>
                  </a:lnTo>
                  <a:lnTo>
                    <a:pt x="406894" y="478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184895" y="3428568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>
                <a:solidFill>
                  <a:srgbClr val="666666"/>
                </a:solidFill>
                <a:latin typeface="Arial"/>
                <a:cs typeface="Arial"/>
              </a:rPr>
              <a:t>C2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275791" y="3220918"/>
            <a:ext cx="487680" cy="1233805"/>
          </a:xfrm>
          <a:custGeom>
            <a:avLst/>
            <a:gdLst/>
            <a:ahLst/>
            <a:cxnLst/>
            <a:rect l="l" t="t" r="r" b="b"/>
            <a:pathLst>
              <a:path w="487679" h="1233804">
                <a:moveTo>
                  <a:pt x="487499" y="1233297"/>
                </a:moveTo>
                <a:lnTo>
                  <a:pt x="0" y="1233297"/>
                </a:lnTo>
                <a:lnTo>
                  <a:pt x="0" y="0"/>
                </a:lnTo>
                <a:lnTo>
                  <a:pt x="487499" y="0"/>
                </a:lnTo>
                <a:lnTo>
                  <a:pt x="487499" y="1233297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408572" y="3569530"/>
            <a:ext cx="233679" cy="53657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b="1" spc="-4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921715" y="3746517"/>
            <a:ext cx="629920" cy="182245"/>
          </a:xfrm>
          <a:custGeom>
            <a:avLst/>
            <a:gdLst/>
            <a:ahLst/>
            <a:cxnLst/>
            <a:rect l="l" t="t" r="r" b="b"/>
            <a:pathLst>
              <a:path w="629920" h="182245">
                <a:moveTo>
                  <a:pt x="538348" y="182099"/>
                </a:moveTo>
                <a:lnTo>
                  <a:pt x="538348" y="136574"/>
                </a:lnTo>
                <a:lnTo>
                  <a:pt x="0" y="136574"/>
                </a:lnTo>
                <a:lnTo>
                  <a:pt x="0" y="45524"/>
                </a:lnTo>
                <a:lnTo>
                  <a:pt x="538348" y="45524"/>
                </a:lnTo>
                <a:lnTo>
                  <a:pt x="538348" y="0"/>
                </a:lnTo>
                <a:lnTo>
                  <a:pt x="629398" y="91049"/>
                </a:lnTo>
                <a:lnTo>
                  <a:pt x="538348" y="1820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486443" y="1447372"/>
            <a:ext cx="1983105" cy="48768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31445" rIns="0" bIns="0" rtlCol="0">
            <a:spAutoFit/>
          </a:bodyPr>
          <a:lstStyle/>
          <a:p>
            <a:pPr marL="302260">
              <a:lnSpc>
                <a:spcPct val="100000"/>
              </a:lnSpc>
              <a:spcBef>
                <a:spcPts val="1035"/>
              </a:spcBef>
            </a:pPr>
            <a:r>
              <a:rPr sz="1400" b="1" spc="60">
                <a:latin typeface="Arial"/>
                <a:cs typeface="Arial"/>
              </a:rPr>
              <a:t>V2 </a:t>
            </a:r>
            <a:r>
              <a:rPr sz="1400" b="1" spc="-45">
                <a:latin typeface="Arial"/>
                <a:cs typeface="Arial"/>
              </a:rPr>
              <a:t>Pods</a:t>
            </a:r>
            <a:r>
              <a:rPr sz="1400" b="1" spc="-100">
                <a:latin typeface="Arial"/>
                <a:cs typeface="Arial"/>
              </a:rPr>
              <a:t> </a:t>
            </a:r>
            <a:r>
              <a:rPr sz="1400" b="1" spc="-10">
                <a:latin typeface="Arial"/>
                <a:cs typeface="Arial"/>
              </a:rPr>
              <a:t>Healthy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608798" y="298236"/>
            <a:ext cx="51631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5">
                <a:solidFill>
                  <a:srgbClr val="01569A"/>
                </a:solidFill>
                <a:latin typeface="Arial"/>
                <a:cs typeface="Arial"/>
              </a:rPr>
              <a:t>Rolling </a:t>
            </a:r>
            <a:r>
              <a:rPr sz="3600" b="1" spc="114">
                <a:solidFill>
                  <a:srgbClr val="01569A"/>
                </a:solidFill>
                <a:latin typeface="Arial"/>
                <a:cs typeface="Arial"/>
              </a:rPr>
              <a:t>Update</a:t>
            </a:r>
            <a:r>
              <a:rPr sz="3600" b="1" spc="-335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sz="3600" b="1" spc="-65">
                <a:solidFill>
                  <a:srgbClr val="01569A"/>
                </a:solidFill>
                <a:latin typeface="Arial"/>
                <a:cs typeface="Arial"/>
              </a:rPr>
              <a:t>Process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9911" y="2151950"/>
            <a:ext cx="294449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4"/>
              <a:t>Autoscaling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98" y="298236"/>
            <a:ext cx="59874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25">
                <a:solidFill>
                  <a:srgbClr val="01569A"/>
                </a:solidFill>
                <a:latin typeface="Arial"/>
                <a:cs typeface="Arial"/>
              </a:rPr>
              <a:t>Horizontal </a:t>
            </a:r>
            <a:r>
              <a:rPr sz="3600" b="1" spc="-20">
                <a:solidFill>
                  <a:srgbClr val="01569A"/>
                </a:solidFill>
                <a:latin typeface="Arial"/>
                <a:cs typeface="Arial"/>
              </a:rPr>
              <a:t>Pod</a:t>
            </a:r>
            <a:r>
              <a:rPr sz="3600" b="1" spc="-330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sz="3600" b="1" spc="-5">
                <a:solidFill>
                  <a:srgbClr val="01569A"/>
                </a:solidFill>
                <a:latin typeface="Arial"/>
                <a:cs typeface="Arial"/>
              </a:rPr>
              <a:t>Autoscalers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75296" y="2895169"/>
            <a:ext cx="1983105" cy="487680"/>
          </a:xfrm>
          <a:prstGeom prst="rect">
            <a:avLst/>
          </a:prstGeom>
          <a:solidFill>
            <a:srgbClr val="C17BA0"/>
          </a:solidFill>
        </p:spPr>
        <p:txBody>
          <a:bodyPr vert="horz" wrap="square" lIns="0" tIns="146685" rIns="0" bIns="0" rtlCol="0">
            <a:spAutoFit/>
          </a:bodyPr>
          <a:lstStyle/>
          <a:p>
            <a:pPr marL="596900">
              <a:lnSpc>
                <a:spcPct val="100000"/>
              </a:lnSpc>
              <a:spcBef>
                <a:spcPts val="1155"/>
              </a:spcBef>
            </a:pPr>
            <a:r>
              <a:rPr sz="1200" b="1" spc="-35">
                <a:solidFill>
                  <a:srgbClr val="FFFFFF"/>
                </a:solidFill>
                <a:latin typeface="Arial"/>
                <a:cs typeface="Arial"/>
              </a:rPr>
              <a:t>Replica</a:t>
            </a:r>
            <a:r>
              <a:rPr sz="12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73044" y="3450818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4" h="278129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75296" y="1980773"/>
            <a:ext cx="1983105" cy="487680"/>
          </a:xfrm>
          <a:prstGeom prst="rect">
            <a:avLst/>
          </a:prstGeom>
          <a:solidFill>
            <a:srgbClr val="B3A7D6"/>
          </a:solidFill>
        </p:spPr>
        <p:txBody>
          <a:bodyPr vert="horz" wrap="square" lIns="0" tIns="146685" rIns="0" bIns="0" rtlCol="0">
            <a:spAutoFit/>
          </a:bodyPr>
          <a:lstStyle/>
          <a:p>
            <a:pPr marL="564515">
              <a:lnSpc>
                <a:spcPct val="100000"/>
              </a:lnSpc>
              <a:spcBef>
                <a:spcPts val="1155"/>
              </a:spcBef>
            </a:pPr>
            <a:r>
              <a:rPr sz="1200" b="1" spc="-15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3044" y="2536419"/>
            <a:ext cx="182245" cy="278130"/>
          </a:xfrm>
          <a:custGeom>
            <a:avLst/>
            <a:gdLst/>
            <a:ahLst/>
            <a:cxnLst/>
            <a:rect l="l" t="t" r="r" b="b"/>
            <a:pathLst>
              <a:path w="182244" h="278130">
                <a:moveTo>
                  <a:pt x="91049" y="277799"/>
                </a:moveTo>
                <a:lnTo>
                  <a:pt x="0" y="186749"/>
                </a:lnTo>
                <a:lnTo>
                  <a:pt x="45524" y="186749"/>
                </a:lnTo>
                <a:lnTo>
                  <a:pt x="45524" y="0"/>
                </a:lnTo>
                <a:lnTo>
                  <a:pt x="136574" y="0"/>
                </a:lnTo>
                <a:lnTo>
                  <a:pt x="136574" y="186749"/>
                </a:lnTo>
                <a:lnTo>
                  <a:pt x="182099" y="186749"/>
                </a:lnTo>
                <a:lnTo>
                  <a:pt x="91049" y="27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4099" y="3601917"/>
            <a:ext cx="487680" cy="1233805"/>
          </a:xfrm>
          <a:custGeom>
            <a:avLst/>
            <a:gdLst/>
            <a:ahLst/>
            <a:cxnLst/>
            <a:rect l="l" t="t" r="r" b="b"/>
            <a:pathLst>
              <a:path w="487680" h="1233804">
                <a:moveTo>
                  <a:pt x="487499" y="1233297"/>
                </a:moveTo>
                <a:lnTo>
                  <a:pt x="0" y="1233297"/>
                </a:lnTo>
                <a:lnTo>
                  <a:pt x="0" y="0"/>
                </a:lnTo>
                <a:lnTo>
                  <a:pt x="487499" y="0"/>
                </a:lnTo>
                <a:lnTo>
                  <a:pt x="487499" y="1233297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26888" y="3950529"/>
            <a:ext cx="233679" cy="53657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b="1" spc="-4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05997" y="4108266"/>
            <a:ext cx="278130" cy="182245"/>
          </a:xfrm>
          <a:custGeom>
            <a:avLst/>
            <a:gdLst/>
            <a:ahLst/>
            <a:cxnLst/>
            <a:rect l="l" t="t" r="r" b="b"/>
            <a:pathLst>
              <a:path w="278130" h="182245">
                <a:moveTo>
                  <a:pt x="186749" y="182099"/>
                </a:moveTo>
                <a:lnTo>
                  <a:pt x="186749" y="136574"/>
                </a:lnTo>
                <a:lnTo>
                  <a:pt x="0" y="136574"/>
                </a:lnTo>
                <a:lnTo>
                  <a:pt x="0" y="45524"/>
                </a:lnTo>
                <a:lnTo>
                  <a:pt x="186749" y="45524"/>
                </a:lnTo>
                <a:lnTo>
                  <a:pt x="186749" y="0"/>
                </a:lnTo>
                <a:lnTo>
                  <a:pt x="277799" y="91049"/>
                </a:lnTo>
                <a:lnTo>
                  <a:pt x="186749" y="1820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95647" y="1137479"/>
            <a:ext cx="5613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Enable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autoscaling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for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10">
                <a:solidFill>
                  <a:srgbClr val="666666"/>
                </a:solidFill>
                <a:latin typeface="Lato"/>
                <a:cs typeface="Lato"/>
              </a:rPr>
              <a:t>pods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based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15">
                <a:solidFill>
                  <a:srgbClr val="666666"/>
                </a:solidFill>
                <a:latin typeface="Lato"/>
                <a:cs typeface="Lato"/>
              </a:rPr>
              <a:t>on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CPU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5">
                <a:solidFill>
                  <a:srgbClr val="666666"/>
                </a:solidFill>
                <a:latin typeface="Lato"/>
                <a:cs typeface="Lato"/>
              </a:rPr>
              <a:t>utilization</a:t>
            </a:r>
            <a:endParaRPr sz="18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66091" y="1980773"/>
            <a:ext cx="1983105" cy="487680"/>
          </a:xfrm>
          <a:prstGeom prst="rect">
            <a:avLst/>
          </a:prstGeom>
          <a:solidFill>
            <a:srgbClr val="FFD866"/>
          </a:solidFill>
        </p:spPr>
        <p:txBody>
          <a:bodyPr vert="horz" wrap="square" lIns="0" tIns="63500" rIns="0" bIns="0" rtlCol="0">
            <a:spAutoFit/>
          </a:bodyPr>
          <a:lstStyle/>
          <a:p>
            <a:pPr marL="614045" marR="456565" indent="-150495">
              <a:lnSpc>
                <a:spcPts val="1430"/>
              </a:lnSpc>
              <a:spcBef>
                <a:spcPts val="500"/>
              </a:spcBef>
            </a:pPr>
            <a:r>
              <a:rPr sz="1200" b="1" spc="-10">
                <a:solidFill>
                  <a:srgbClr val="666666"/>
                </a:solidFill>
                <a:latin typeface="Arial"/>
                <a:cs typeface="Arial"/>
              </a:rPr>
              <a:t>Horizontal</a:t>
            </a:r>
            <a:r>
              <a:rPr sz="1200" b="1" spc="-9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b="1" spc="-25">
                <a:solidFill>
                  <a:srgbClr val="666666"/>
                </a:solidFill>
                <a:latin typeface="Arial"/>
                <a:cs typeface="Arial"/>
              </a:rPr>
              <a:t>Pod  </a:t>
            </a:r>
            <a:r>
              <a:rPr sz="1200" b="1" spc="-30">
                <a:solidFill>
                  <a:srgbClr val="666666"/>
                </a:solidFill>
                <a:latin typeface="Arial"/>
                <a:cs typeface="Arial"/>
              </a:rPr>
              <a:t>Autoscaler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23142" y="2133478"/>
            <a:ext cx="278130" cy="182245"/>
          </a:xfrm>
          <a:custGeom>
            <a:avLst/>
            <a:gdLst/>
            <a:ahLst/>
            <a:cxnLst/>
            <a:rect l="l" t="t" r="r" b="b"/>
            <a:pathLst>
              <a:path w="278129" h="182244">
                <a:moveTo>
                  <a:pt x="91049" y="182099"/>
                </a:moveTo>
                <a:lnTo>
                  <a:pt x="0" y="91049"/>
                </a:lnTo>
                <a:lnTo>
                  <a:pt x="91049" y="0"/>
                </a:lnTo>
                <a:lnTo>
                  <a:pt x="91049" y="45524"/>
                </a:lnTo>
                <a:lnTo>
                  <a:pt x="277799" y="45524"/>
                </a:lnTo>
                <a:lnTo>
                  <a:pt x="277799" y="136574"/>
                </a:lnTo>
                <a:lnTo>
                  <a:pt x="91049" y="136574"/>
                </a:lnTo>
                <a:lnTo>
                  <a:pt x="91049" y="1820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756886" y="1980773"/>
            <a:ext cx="1983105" cy="487680"/>
          </a:xfrm>
          <a:prstGeom prst="rect">
            <a:avLst/>
          </a:prstGeom>
          <a:solidFill>
            <a:srgbClr val="999999"/>
          </a:solidFill>
        </p:spPr>
        <p:txBody>
          <a:bodyPr vert="horz" wrap="square" lIns="0" tIns="14668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155"/>
              </a:spcBef>
            </a:pPr>
            <a:r>
              <a:rPr sz="1200" b="1" spc="-45">
                <a:solidFill>
                  <a:srgbClr val="FFFFFF"/>
                </a:solidFill>
                <a:latin typeface="Arial"/>
                <a:cs typeface="Arial"/>
              </a:rPr>
              <a:t>Resource </a:t>
            </a:r>
            <a:r>
              <a:rPr sz="1200" b="1" spc="-30">
                <a:solidFill>
                  <a:srgbClr val="FFFFFF"/>
                </a:solidFill>
                <a:latin typeface="Arial"/>
                <a:cs typeface="Arial"/>
              </a:rPr>
              <a:t>Metrics</a:t>
            </a:r>
            <a:r>
              <a:rPr sz="1200" b="1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5">
                <a:solidFill>
                  <a:srgbClr val="FFFFFF"/>
                </a:solidFill>
                <a:latin typeface="Arial"/>
                <a:cs typeface="Arial"/>
              </a:rPr>
              <a:t>API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13937" y="2133478"/>
            <a:ext cx="278130" cy="182245"/>
          </a:xfrm>
          <a:custGeom>
            <a:avLst/>
            <a:gdLst/>
            <a:ahLst/>
            <a:cxnLst/>
            <a:rect l="l" t="t" r="r" b="b"/>
            <a:pathLst>
              <a:path w="278129" h="182244">
                <a:moveTo>
                  <a:pt x="91049" y="182099"/>
                </a:moveTo>
                <a:lnTo>
                  <a:pt x="0" y="91049"/>
                </a:lnTo>
                <a:lnTo>
                  <a:pt x="91049" y="0"/>
                </a:lnTo>
                <a:lnTo>
                  <a:pt x="91049" y="45524"/>
                </a:lnTo>
                <a:lnTo>
                  <a:pt x="277799" y="45524"/>
                </a:lnTo>
                <a:lnTo>
                  <a:pt x="277799" y="136574"/>
                </a:lnTo>
                <a:lnTo>
                  <a:pt x="91049" y="136574"/>
                </a:lnTo>
                <a:lnTo>
                  <a:pt x="91049" y="1820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1749896" y="3865467"/>
            <a:ext cx="760095" cy="768350"/>
            <a:chOff x="1749896" y="3865467"/>
            <a:chExt cx="760095" cy="768350"/>
          </a:xfrm>
        </p:grpSpPr>
        <p:sp>
          <p:nvSpPr>
            <p:cNvPr id="17" name="object 17"/>
            <p:cNvSpPr/>
            <p:nvPr/>
          </p:nvSpPr>
          <p:spPr>
            <a:xfrm>
              <a:off x="1749896" y="3865467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4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85801" y="3993992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4" h="478789">
                  <a:moveTo>
                    <a:pt x="406899" y="478199"/>
                  </a:moveTo>
                  <a:lnTo>
                    <a:pt x="79702" y="478199"/>
                  </a:lnTo>
                  <a:lnTo>
                    <a:pt x="48679" y="471936"/>
                  </a:lnTo>
                  <a:lnTo>
                    <a:pt x="23344" y="454858"/>
                  </a:lnTo>
                  <a:lnTo>
                    <a:pt x="6263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3" y="48673"/>
                  </a:lnTo>
                  <a:lnTo>
                    <a:pt x="23344" y="23340"/>
                  </a:lnTo>
                  <a:lnTo>
                    <a:pt x="48679" y="6262"/>
                  </a:lnTo>
                  <a:lnTo>
                    <a:pt x="79702" y="0"/>
                  </a:lnTo>
                  <a:lnTo>
                    <a:pt x="406899" y="0"/>
                  </a:lnTo>
                  <a:lnTo>
                    <a:pt x="451117" y="13394"/>
                  </a:lnTo>
                  <a:lnTo>
                    <a:pt x="480532" y="49190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5" y="429525"/>
                  </a:lnTo>
                  <a:lnTo>
                    <a:pt x="463255" y="454858"/>
                  </a:lnTo>
                  <a:lnTo>
                    <a:pt x="437922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749896" y="3865467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 spc="-5">
                <a:solidFill>
                  <a:srgbClr val="666666"/>
                </a:solidFill>
                <a:latin typeface="Arial"/>
                <a:cs typeface="Arial"/>
              </a:rPr>
              <a:t>C1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664294" y="3865467"/>
            <a:ext cx="760095" cy="768350"/>
            <a:chOff x="2664294" y="3865467"/>
            <a:chExt cx="760095" cy="768350"/>
          </a:xfrm>
        </p:grpSpPr>
        <p:sp>
          <p:nvSpPr>
            <p:cNvPr id="21" name="object 21"/>
            <p:cNvSpPr/>
            <p:nvPr/>
          </p:nvSpPr>
          <p:spPr>
            <a:xfrm>
              <a:off x="2664294" y="3865467"/>
              <a:ext cx="760095" cy="768350"/>
            </a:xfrm>
            <a:custGeom>
              <a:avLst/>
              <a:gdLst/>
              <a:ahLst/>
              <a:cxnLst/>
              <a:rect l="l" t="t" r="r" b="b"/>
              <a:pathLst>
                <a:path w="760095" h="768350">
                  <a:moveTo>
                    <a:pt x="759598" y="767998"/>
                  </a:moveTo>
                  <a:lnTo>
                    <a:pt x="0" y="767998"/>
                  </a:lnTo>
                  <a:lnTo>
                    <a:pt x="0" y="0"/>
                  </a:lnTo>
                  <a:lnTo>
                    <a:pt x="759598" y="0"/>
                  </a:lnTo>
                  <a:lnTo>
                    <a:pt x="759598" y="767998"/>
                  </a:lnTo>
                  <a:close/>
                </a:path>
              </a:pathLst>
            </a:custGeom>
            <a:solidFill>
              <a:srgbClr val="75A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00194" y="3993992"/>
              <a:ext cx="487045" cy="478790"/>
            </a:xfrm>
            <a:custGeom>
              <a:avLst/>
              <a:gdLst/>
              <a:ahLst/>
              <a:cxnLst/>
              <a:rect l="l" t="t" r="r" b="b"/>
              <a:pathLst>
                <a:path w="487045" h="478789">
                  <a:moveTo>
                    <a:pt x="406899" y="478199"/>
                  </a:moveTo>
                  <a:lnTo>
                    <a:pt x="79699" y="478199"/>
                  </a:lnTo>
                  <a:lnTo>
                    <a:pt x="48684" y="471936"/>
                  </a:lnTo>
                  <a:lnTo>
                    <a:pt x="23349" y="454858"/>
                  </a:lnTo>
                  <a:lnTo>
                    <a:pt x="6265" y="429525"/>
                  </a:lnTo>
                  <a:lnTo>
                    <a:pt x="0" y="398499"/>
                  </a:lnTo>
                  <a:lnTo>
                    <a:pt x="0" y="79699"/>
                  </a:lnTo>
                  <a:lnTo>
                    <a:pt x="6265" y="48673"/>
                  </a:lnTo>
                  <a:lnTo>
                    <a:pt x="23349" y="23340"/>
                  </a:lnTo>
                  <a:lnTo>
                    <a:pt x="48684" y="6262"/>
                  </a:lnTo>
                  <a:lnTo>
                    <a:pt x="79699" y="0"/>
                  </a:lnTo>
                  <a:lnTo>
                    <a:pt x="406899" y="0"/>
                  </a:lnTo>
                  <a:lnTo>
                    <a:pt x="451122" y="13394"/>
                  </a:lnTo>
                  <a:lnTo>
                    <a:pt x="480530" y="49190"/>
                  </a:lnTo>
                  <a:lnTo>
                    <a:pt x="486599" y="79699"/>
                  </a:lnTo>
                  <a:lnTo>
                    <a:pt x="486599" y="398499"/>
                  </a:lnTo>
                  <a:lnTo>
                    <a:pt x="480336" y="429525"/>
                  </a:lnTo>
                  <a:lnTo>
                    <a:pt x="463258" y="454858"/>
                  </a:lnTo>
                  <a:lnTo>
                    <a:pt x="437925" y="471936"/>
                  </a:lnTo>
                  <a:lnTo>
                    <a:pt x="406899" y="478199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664294" y="3865467"/>
            <a:ext cx="760095" cy="768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b="1">
                <a:solidFill>
                  <a:srgbClr val="666666"/>
                </a:solidFill>
                <a:latin typeface="Arial"/>
                <a:cs typeface="Arial"/>
              </a:rPr>
              <a:t>C2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7615" y="2151950"/>
            <a:ext cx="558927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/>
              <a:t>Package</a:t>
            </a:r>
            <a:r>
              <a:rPr spc="-145"/>
              <a:t> </a:t>
            </a:r>
            <a:r>
              <a:rPr spc="140"/>
              <a:t>Management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25714"/>
            <a:ext cx="7902575" cy="118110"/>
          </a:xfrm>
          <a:custGeom>
            <a:avLst/>
            <a:gdLst/>
            <a:ahLst/>
            <a:cxnLst/>
            <a:rect l="l" t="t" r="r" b="b"/>
            <a:pathLst>
              <a:path w="7902575" h="118110">
                <a:moveTo>
                  <a:pt x="0" y="117774"/>
                </a:moveTo>
                <a:lnTo>
                  <a:pt x="7902009" y="117774"/>
                </a:lnTo>
                <a:lnTo>
                  <a:pt x="7902009" y="0"/>
                </a:lnTo>
                <a:lnTo>
                  <a:pt x="0" y="0"/>
                </a:lnTo>
                <a:lnTo>
                  <a:pt x="0" y="117774"/>
                </a:lnTo>
                <a:close/>
              </a:path>
            </a:pathLst>
          </a:custGeom>
          <a:solidFill>
            <a:srgbClr val="3D8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02009" y="5025714"/>
            <a:ext cx="1242060" cy="118110"/>
          </a:xfrm>
          <a:custGeom>
            <a:avLst/>
            <a:gdLst/>
            <a:ahLst/>
            <a:cxnLst/>
            <a:rect l="l" t="t" r="r" b="b"/>
            <a:pathLst>
              <a:path w="1242059" h="118110">
                <a:moveTo>
                  <a:pt x="0" y="0"/>
                </a:moveTo>
                <a:lnTo>
                  <a:pt x="1241972" y="0"/>
                </a:lnTo>
                <a:lnTo>
                  <a:pt x="1241972" y="117774"/>
                </a:lnTo>
                <a:lnTo>
                  <a:pt x="0" y="117774"/>
                </a:lnTo>
                <a:lnTo>
                  <a:pt x="0" y="0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8798" y="298236"/>
            <a:ext cx="1210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30">
                <a:solidFill>
                  <a:srgbClr val="01569A"/>
                </a:solidFill>
                <a:latin typeface="Arial"/>
                <a:cs typeface="Arial"/>
              </a:rPr>
              <a:t>Helm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5647" y="1097474"/>
            <a:ext cx="6339205" cy="25400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Helm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5">
                <a:solidFill>
                  <a:srgbClr val="666666"/>
                </a:solidFill>
                <a:latin typeface="Lato"/>
                <a:cs typeface="Lato"/>
              </a:rPr>
              <a:t>is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the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Kubernetes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package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manager.</a:t>
            </a:r>
            <a:endParaRPr sz="1800">
              <a:latin typeface="Lato"/>
              <a:cs typeface="Lato"/>
            </a:endParaRPr>
          </a:p>
          <a:p>
            <a:pPr marL="379095" marR="923925" indent="-367030">
              <a:lnSpc>
                <a:spcPct val="114599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35">
                <a:solidFill>
                  <a:srgbClr val="666666"/>
                </a:solidFill>
                <a:latin typeface="Lato"/>
                <a:cs typeface="Lato"/>
              </a:rPr>
              <a:t>It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uses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20">
                <a:solidFill>
                  <a:srgbClr val="666666"/>
                </a:solidFill>
                <a:latin typeface="Lato"/>
                <a:cs typeface="Lato"/>
              </a:rPr>
              <a:t>Charts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for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defining,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5">
                <a:solidFill>
                  <a:srgbClr val="666666"/>
                </a:solidFill>
                <a:latin typeface="Lato"/>
                <a:cs typeface="Lato"/>
              </a:rPr>
              <a:t>installing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and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upgrading  applications </a:t>
            </a:r>
            <a:r>
              <a:rPr sz="1800" spc="-15">
                <a:solidFill>
                  <a:srgbClr val="666666"/>
                </a:solidFill>
                <a:latin typeface="Lato"/>
                <a:cs typeface="Lato"/>
              </a:rPr>
              <a:t>on</a:t>
            </a:r>
            <a:r>
              <a:rPr sz="1800" spc="-24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Kubernetes.</a:t>
            </a:r>
            <a:endParaRPr sz="1800">
              <a:latin typeface="Lato"/>
              <a:cs typeface="Lato"/>
            </a:endParaRPr>
          </a:p>
          <a:p>
            <a:pPr marL="379095" marR="1438275" indent="-367030">
              <a:lnSpc>
                <a:spcPct val="114599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Runtime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configurations</a:t>
            </a:r>
            <a:r>
              <a:rPr sz="1800" spc="-11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can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be</a:t>
            </a:r>
            <a:r>
              <a:rPr sz="1800" spc="-11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templated</a:t>
            </a:r>
            <a:r>
              <a:rPr sz="1800" spc="-11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and  </a:t>
            </a: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parameterized.</a:t>
            </a:r>
            <a:endParaRPr sz="1800">
              <a:latin typeface="Lato"/>
              <a:cs typeface="Lato"/>
            </a:endParaRPr>
          </a:p>
          <a:p>
            <a:pPr marL="379095" marR="5080" indent="-367030">
              <a:lnSpc>
                <a:spcPct val="114599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Existing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20">
                <a:solidFill>
                  <a:srgbClr val="666666"/>
                </a:solidFill>
                <a:latin typeface="Lato"/>
                <a:cs typeface="Lato"/>
              </a:rPr>
              <a:t>Charts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can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be</a:t>
            </a:r>
            <a:r>
              <a:rPr sz="1800" spc="-11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reused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and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added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as</a:t>
            </a:r>
            <a:r>
              <a:rPr sz="1800" spc="-11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dependencies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to  </a:t>
            </a:r>
            <a:r>
              <a:rPr sz="1800" spc="-20">
                <a:solidFill>
                  <a:srgbClr val="666666"/>
                </a:solidFill>
                <a:latin typeface="Lato"/>
                <a:cs typeface="Lato"/>
              </a:rPr>
              <a:t>new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Charts.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31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Helm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5">
                <a:solidFill>
                  <a:srgbClr val="666666"/>
                </a:solidFill>
                <a:latin typeface="Lato"/>
                <a:cs typeface="Lato"/>
              </a:rPr>
              <a:t>is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managed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by</a:t>
            </a:r>
            <a:r>
              <a:rPr sz="1800" spc="-114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CNCF.</a:t>
            </a:r>
            <a:endParaRPr sz="18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1397" y="4550528"/>
            <a:ext cx="1603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15">
                <a:solidFill>
                  <a:srgbClr val="0277BC"/>
                </a:solidFill>
                <a:uFill>
                  <a:solidFill>
                    <a:srgbClr val="0277BC"/>
                  </a:solidFill>
                </a:uFill>
                <a:latin typeface="Lato"/>
                <a:cs typeface="Lato"/>
                <a:hlinkClick r:id="rId3"/>
              </a:rPr>
              <a:t>https://docs.helm.sh</a:t>
            </a:r>
            <a:endParaRPr sz="1400">
              <a:latin typeface="Lato"/>
              <a:cs typeface="La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317285" y="383124"/>
            <a:ext cx="1564005" cy="1342390"/>
            <a:chOff x="7317285" y="383124"/>
            <a:chExt cx="1564005" cy="1342390"/>
          </a:xfrm>
        </p:grpSpPr>
        <p:sp>
          <p:nvSpPr>
            <p:cNvPr id="9" name="object 9"/>
            <p:cNvSpPr/>
            <p:nvPr/>
          </p:nvSpPr>
          <p:spPr>
            <a:xfrm>
              <a:off x="7317285" y="383124"/>
              <a:ext cx="1563796" cy="130862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27310" y="1637881"/>
              <a:ext cx="699770" cy="82550"/>
            </a:xfrm>
            <a:custGeom>
              <a:avLst/>
              <a:gdLst/>
              <a:ahLst/>
              <a:cxnLst/>
              <a:rect l="l" t="t" r="r" b="b"/>
              <a:pathLst>
                <a:path w="699770" h="82550">
                  <a:moveTo>
                    <a:pt x="699298" y="82499"/>
                  </a:moveTo>
                  <a:lnTo>
                    <a:pt x="0" y="82499"/>
                  </a:lnTo>
                  <a:lnTo>
                    <a:pt x="0" y="0"/>
                  </a:lnTo>
                  <a:lnTo>
                    <a:pt x="699298" y="0"/>
                  </a:lnTo>
                  <a:lnTo>
                    <a:pt x="699298" y="82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27310" y="1637881"/>
              <a:ext cx="699770" cy="82550"/>
            </a:xfrm>
            <a:custGeom>
              <a:avLst/>
              <a:gdLst/>
              <a:ahLst/>
              <a:cxnLst/>
              <a:rect l="l" t="t" r="r" b="b"/>
              <a:pathLst>
                <a:path w="699770" h="82550">
                  <a:moveTo>
                    <a:pt x="0" y="0"/>
                  </a:moveTo>
                  <a:lnTo>
                    <a:pt x="699298" y="0"/>
                  </a:lnTo>
                  <a:lnTo>
                    <a:pt x="699298" y="82499"/>
                  </a:lnTo>
                  <a:lnTo>
                    <a:pt x="0" y="82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65508" y="1637881"/>
              <a:ext cx="699770" cy="82550"/>
            </a:xfrm>
            <a:custGeom>
              <a:avLst/>
              <a:gdLst/>
              <a:ahLst/>
              <a:cxnLst/>
              <a:rect l="l" t="t" r="r" b="b"/>
              <a:pathLst>
                <a:path w="699770" h="82550">
                  <a:moveTo>
                    <a:pt x="699298" y="82499"/>
                  </a:moveTo>
                  <a:lnTo>
                    <a:pt x="0" y="82499"/>
                  </a:lnTo>
                  <a:lnTo>
                    <a:pt x="0" y="0"/>
                  </a:lnTo>
                  <a:lnTo>
                    <a:pt x="699298" y="0"/>
                  </a:lnTo>
                  <a:lnTo>
                    <a:pt x="699298" y="82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165508" y="1637881"/>
              <a:ext cx="699770" cy="82550"/>
            </a:xfrm>
            <a:custGeom>
              <a:avLst/>
              <a:gdLst/>
              <a:ahLst/>
              <a:cxnLst/>
              <a:rect l="l" t="t" r="r" b="b"/>
              <a:pathLst>
                <a:path w="699770" h="82550">
                  <a:moveTo>
                    <a:pt x="0" y="0"/>
                  </a:moveTo>
                  <a:lnTo>
                    <a:pt x="699298" y="0"/>
                  </a:lnTo>
                  <a:lnTo>
                    <a:pt x="699298" y="82499"/>
                  </a:lnTo>
                  <a:lnTo>
                    <a:pt x="0" y="82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25714"/>
            <a:ext cx="7902575" cy="118110"/>
          </a:xfrm>
          <a:custGeom>
            <a:avLst/>
            <a:gdLst/>
            <a:ahLst/>
            <a:cxnLst/>
            <a:rect l="l" t="t" r="r" b="b"/>
            <a:pathLst>
              <a:path w="7902575" h="118110">
                <a:moveTo>
                  <a:pt x="0" y="117774"/>
                </a:moveTo>
                <a:lnTo>
                  <a:pt x="7902009" y="117774"/>
                </a:lnTo>
                <a:lnTo>
                  <a:pt x="7902009" y="0"/>
                </a:lnTo>
                <a:lnTo>
                  <a:pt x="0" y="0"/>
                </a:lnTo>
                <a:lnTo>
                  <a:pt x="0" y="117774"/>
                </a:lnTo>
                <a:close/>
              </a:path>
            </a:pathLst>
          </a:custGeom>
          <a:solidFill>
            <a:srgbClr val="3D8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02009" y="5025714"/>
            <a:ext cx="1242060" cy="118110"/>
          </a:xfrm>
          <a:custGeom>
            <a:avLst/>
            <a:gdLst/>
            <a:ahLst/>
            <a:cxnLst/>
            <a:rect l="l" t="t" r="r" b="b"/>
            <a:pathLst>
              <a:path w="1242059" h="118110">
                <a:moveTo>
                  <a:pt x="0" y="0"/>
                </a:moveTo>
                <a:lnTo>
                  <a:pt x="1241972" y="0"/>
                </a:lnTo>
                <a:lnTo>
                  <a:pt x="1241972" y="117774"/>
                </a:lnTo>
                <a:lnTo>
                  <a:pt x="0" y="117774"/>
                </a:lnTo>
                <a:lnTo>
                  <a:pt x="0" y="0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8798" y="298236"/>
            <a:ext cx="3987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30">
                <a:solidFill>
                  <a:srgbClr val="01569A"/>
                </a:solidFill>
                <a:latin typeface="Arial"/>
                <a:cs typeface="Arial"/>
              </a:rPr>
              <a:t>Helm </a:t>
            </a:r>
            <a:r>
              <a:rPr sz="3600" b="1" spc="100">
                <a:solidFill>
                  <a:srgbClr val="01569A"/>
                </a:solidFill>
                <a:latin typeface="Arial"/>
                <a:cs typeface="Arial"/>
              </a:rPr>
              <a:t>Hello</a:t>
            </a:r>
            <a:r>
              <a:rPr sz="3600" b="1" spc="-490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sz="3600" b="1" spc="125">
                <a:solidFill>
                  <a:srgbClr val="01569A"/>
                </a:solidFill>
                <a:latin typeface="Arial"/>
                <a:cs typeface="Arial"/>
              </a:rPr>
              <a:t>World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5995" y="918648"/>
            <a:ext cx="2915285" cy="4032885"/>
          </a:xfrm>
          <a:custGeom>
            <a:avLst/>
            <a:gdLst/>
            <a:ahLst/>
            <a:cxnLst/>
            <a:rect l="l" t="t" r="r" b="b"/>
            <a:pathLst>
              <a:path w="2915285" h="4032885">
                <a:moveTo>
                  <a:pt x="2915094" y="4032291"/>
                </a:moveTo>
                <a:lnTo>
                  <a:pt x="0" y="4032291"/>
                </a:lnTo>
                <a:lnTo>
                  <a:pt x="0" y="0"/>
                </a:lnTo>
                <a:lnTo>
                  <a:pt x="2915094" y="0"/>
                </a:lnTo>
                <a:lnTo>
                  <a:pt x="2915094" y="40322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98720" y="1357520"/>
            <a:ext cx="2585720" cy="3463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44575">
              <a:lnSpc>
                <a:spcPct val="113100"/>
              </a:lnSpc>
              <a:spcBef>
                <a:spcPts val="100"/>
              </a:spcBef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apiVersion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apps/v1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kind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Deployment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metadata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12700" marR="1044575" indent="160020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Name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hello-world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spec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172720" marR="1524635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replicas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5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>
                <a:solidFill>
                  <a:srgbClr val="DD1144"/>
                </a:solidFill>
                <a:latin typeface="Courier New"/>
                <a:cs typeface="Courier New"/>
              </a:rPr>
              <a:t>1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template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492759" marR="1524635" indent="-160655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metadat</a:t>
            </a:r>
            <a:r>
              <a:rPr sz="1050" b="1">
                <a:solidFill>
                  <a:srgbClr val="008080"/>
                </a:solidFill>
                <a:latin typeface="Courier New"/>
                <a:cs typeface="Courier New"/>
              </a:rPr>
              <a:t>a</a:t>
            </a:r>
            <a:r>
              <a:rPr sz="1050" b="1">
                <a:solidFill>
                  <a:srgbClr val="2F2F2F"/>
                </a:solidFill>
                <a:latin typeface="Courier New"/>
                <a:cs typeface="Courier New"/>
              </a:rPr>
              <a:t>: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label</a:t>
            </a:r>
            <a:r>
              <a:rPr sz="1050" b="1">
                <a:solidFill>
                  <a:srgbClr val="008080"/>
                </a:solidFill>
                <a:latin typeface="Courier New"/>
                <a:cs typeface="Courier New"/>
              </a:rPr>
              <a:t>s</a:t>
            </a:r>
            <a:r>
              <a:rPr sz="1050" b="1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332740" marR="644525" indent="320040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app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hello-world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spec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492759">
              <a:lnSpc>
                <a:spcPct val="100000"/>
              </a:lnSpc>
              <a:spcBef>
                <a:spcPts val="165"/>
              </a:spcBef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containers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652780" marR="564515" indent="-160655">
              <a:lnSpc>
                <a:spcPct val="113100"/>
              </a:lnSpc>
            </a:pPr>
            <a:r>
              <a:rPr sz="1050" b="1">
                <a:solidFill>
                  <a:srgbClr val="2F2F2F"/>
                </a:solidFill>
                <a:latin typeface="Courier New"/>
                <a:cs typeface="Courier New"/>
              </a:rPr>
              <a:t>-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name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5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hello-world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 image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gcr.io/google-samples/node-hello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:1.0</a:t>
            </a:r>
            <a:endParaRPr sz="1050">
              <a:latin typeface="Courier New"/>
              <a:cs typeface="Courier New"/>
            </a:endParaRPr>
          </a:p>
          <a:p>
            <a:pPr marL="652780">
              <a:lnSpc>
                <a:spcPct val="100000"/>
              </a:lnSpc>
              <a:spcBef>
                <a:spcPts val="165"/>
              </a:spcBef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ports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812800" marR="244475" indent="-160655">
              <a:lnSpc>
                <a:spcPct val="113100"/>
              </a:lnSpc>
            </a:pPr>
            <a:r>
              <a:rPr sz="1050" b="1">
                <a:solidFill>
                  <a:srgbClr val="2F2F2F"/>
                </a:solidFill>
                <a:latin typeface="Courier New"/>
                <a:cs typeface="Courier New"/>
              </a:rPr>
              <a:t>-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containerPort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8080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 protocol:</a:t>
            </a:r>
            <a:r>
              <a:rPr sz="1050" b="1" spc="-15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TCP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599" y="918648"/>
            <a:ext cx="1878964" cy="4032885"/>
          </a:xfrm>
          <a:custGeom>
            <a:avLst/>
            <a:gdLst/>
            <a:ahLst/>
            <a:cxnLst/>
            <a:rect l="l" t="t" r="r" b="b"/>
            <a:pathLst>
              <a:path w="1878964" h="4032885">
                <a:moveTo>
                  <a:pt x="1878596" y="4032291"/>
                </a:moveTo>
                <a:lnTo>
                  <a:pt x="0" y="4032291"/>
                </a:lnTo>
                <a:lnTo>
                  <a:pt x="0" y="0"/>
                </a:lnTo>
                <a:lnTo>
                  <a:pt x="1878596" y="0"/>
                </a:lnTo>
                <a:lnTo>
                  <a:pt x="1878596" y="40322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1644" y="1016526"/>
            <a:ext cx="422275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49145" algn="l"/>
              </a:tabLst>
            </a:pPr>
            <a:r>
              <a:rPr sz="1050" b="1">
                <a:solidFill>
                  <a:srgbClr val="008080"/>
                </a:solidFill>
                <a:latin typeface="Courier New"/>
                <a:cs typeface="Courier New"/>
              </a:rPr>
              <a:t>#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 chart.yaml	</a:t>
            </a:r>
            <a:r>
              <a:rPr sz="1050" b="1">
                <a:solidFill>
                  <a:srgbClr val="008080"/>
                </a:solidFill>
                <a:latin typeface="Courier New"/>
                <a:cs typeface="Courier New"/>
              </a:rPr>
              <a:t>#</a:t>
            </a:r>
            <a:r>
              <a:rPr sz="1050" b="1" spc="-8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templates/deployment.yaml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1324" y="1357520"/>
            <a:ext cx="1066165" cy="387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100"/>
              </a:lnSpc>
              <a:spcBef>
                <a:spcPts val="100"/>
              </a:spcBef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name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5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apps/v1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version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91039" y="918648"/>
            <a:ext cx="2670810" cy="4032885"/>
          </a:xfrm>
          <a:custGeom>
            <a:avLst/>
            <a:gdLst/>
            <a:ahLst/>
            <a:cxnLst/>
            <a:rect l="l" t="t" r="r" b="b"/>
            <a:pathLst>
              <a:path w="2670809" h="4032885">
                <a:moveTo>
                  <a:pt x="2670594" y="4032291"/>
                </a:moveTo>
                <a:lnTo>
                  <a:pt x="0" y="4032291"/>
                </a:lnTo>
                <a:lnTo>
                  <a:pt x="0" y="0"/>
                </a:lnTo>
                <a:lnTo>
                  <a:pt x="2670594" y="0"/>
                </a:lnTo>
                <a:lnTo>
                  <a:pt x="2670594" y="40322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624088" y="997476"/>
            <a:ext cx="1945639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>
                <a:solidFill>
                  <a:srgbClr val="008080"/>
                </a:solidFill>
                <a:latin typeface="Courier New"/>
                <a:cs typeface="Courier New"/>
              </a:rPr>
              <a:t>#</a:t>
            </a:r>
            <a:r>
              <a:rPr sz="1050" b="1" spc="-8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templates/service.yaml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03768" y="1347995"/>
            <a:ext cx="1626235" cy="2197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85140">
              <a:lnSpc>
                <a:spcPct val="113100"/>
              </a:lnSpc>
              <a:spcBef>
                <a:spcPts val="100"/>
              </a:spcBef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kind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Service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apiVersion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5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v1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metadata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12700" marR="85090" indent="160020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name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hello-world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spec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172720" marR="325120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type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5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NodePort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selector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172720" marR="5080" indent="160020">
              <a:lnSpc>
                <a:spcPct val="113100"/>
              </a:lnSpc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app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8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hello-world 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ports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332740" marR="245110" indent="-160655">
              <a:lnSpc>
                <a:spcPct val="113100"/>
              </a:lnSpc>
            </a:pPr>
            <a:r>
              <a:rPr sz="1050" b="1">
                <a:solidFill>
                  <a:srgbClr val="2F2F2F"/>
                </a:solidFill>
                <a:latin typeface="Courier New"/>
                <a:cs typeface="Courier New"/>
              </a:rPr>
              <a:t>-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protocol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9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TCP </a:t>
            </a: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 port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25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8080</a:t>
            </a:r>
            <a:endParaRPr sz="105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65"/>
              </a:spcBef>
            </a:pPr>
            <a:r>
              <a:rPr sz="1050" b="1" spc="-5">
                <a:solidFill>
                  <a:srgbClr val="008080"/>
                </a:solidFill>
                <a:latin typeface="Courier New"/>
                <a:cs typeface="Courier New"/>
              </a:rPr>
              <a:t>targetPort</a:t>
            </a:r>
            <a:r>
              <a:rPr sz="1050" b="1" spc="-5">
                <a:solidFill>
                  <a:srgbClr val="2F2F2F"/>
                </a:solidFill>
                <a:latin typeface="Courier New"/>
                <a:cs typeface="Courier New"/>
              </a:rPr>
              <a:t>:</a:t>
            </a:r>
            <a:r>
              <a:rPr sz="1050" b="1" spc="-75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1050" b="1" spc="-5">
                <a:solidFill>
                  <a:srgbClr val="DD1144"/>
                </a:solidFill>
                <a:latin typeface="Courier New"/>
                <a:cs typeface="Courier New"/>
              </a:rPr>
              <a:t>8080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98" y="298236"/>
            <a:ext cx="67987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z="3600" b="1" spc="30" err="1">
                <a:solidFill>
                  <a:srgbClr val="01569A"/>
                </a:solidFill>
                <a:latin typeface="Arial"/>
                <a:cs typeface="Arial"/>
              </a:rPr>
              <a:t>Microservices</a:t>
            </a:r>
            <a:r>
              <a:rPr lang="es-ES" sz="3600" b="1" spc="30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lang="es-ES" sz="3600" b="1" spc="30" err="1">
                <a:solidFill>
                  <a:srgbClr val="01569A"/>
                </a:solidFill>
                <a:latin typeface="Arial"/>
                <a:cs typeface="Arial"/>
              </a:rPr>
              <a:t>Disadvantages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4" name="object 4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3">
            <a:extLst>
              <a:ext uri="{FF2B5EF4-FFF2-40B4-BE49-F238E27FC236}">
                <a16:creationId xmlns:a16="http://schemas.microsoft.com/office/drawing/2014/main" id="{9DEA9A03-0429-2B45-BECB-67B27003759A}"/>
              </a:ext>
            </a:extLst>
          </p:cNvPr>
          <p:cNvSpPr txBox="1"/>
          <p:nvPr/>
        </p:nvSpPr>
        <p:spPr>
          <a:xfrm>
            <a:off x="699322" y="1123020"/>
            <a:ext cx="3110678" cy="21570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dirty="0" err="1">
                <a:solidFill>
                  <a:srgbClr val="666666"/>
                </a:solidFill>
                <a:latin typeface="Lato"/>
              </a:rPr>
              <a:t>Complex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Networking</a:t>
            </a:r>
            <a:endParaRPr lang="es-ES" spc="-15" dirty="0">
              <a:solidFill>
                <a:srgbClr val="666666"/>
              </a:solidFill>
              <a:latin typeface="Lato"/>
            </a:endParaRPr>
          </a:p>
          <a:p>
            <a:pPr marL="241300" indent="-229235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dirty="0">
                <a:solidFill>
                  <a:srgbClr val="666666"/>
                </a:solidFill>
                <a:latin typeface="Lato"/>
              </a:rPr>
              <a:t>More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services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equals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more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resources</a:t>
            </a:r>
            <a:endParaRPr lang="es-ES" spc="-15" dirty="0">
              <a:solidFill>
                <a:srgbClr val="666666"/>
              </a:solidFill>
              <a:latin typeface="Lato"/>
            </a:endParaRPr>
          </a:p>
          <a:p>
            <a:pPr marL="241300" indent="-229235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dirty="0" err="1">
                <a:solidFill>
                  <a:srgbClr val="666666"/>
                </a:solidFill>
                <a:latin typeface="Lato"/>
              </a:rPr>
              <a:t>Deployment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Challengers</a:t>
            </a:r>
            <a:endParaRPr lang="es-ES" spc="-15" dirty="0">
              <a:solidFill>
                <a:srgbClr val="666666"/>
              </a:solidFill>
              <a:latin typeface="Lato"/>
            </a:endParaRPr>
          </a:p>
          <a:p>
            <a:pPr marL="241300" indent="-229235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dirty="0">
                <a:solidFill>
                  <a:srgbClr val="666666"/>
                </a:solidFill>
                <a:latin typeface="Lato"/>
              </a:rPr>
              <a:t>Global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testing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is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dificult</a:t>
            </a:r>
            <a:endParaRPr lang="es-ES" spc="-15" dirty="0">
              <a:solidFill>
                <a:srgbClr val="666666"/>
              </a:solidFill>
              <a:latin typeface="Lato"/>
            </a:endParaRPr>
          </a:p>
          <a:p>
            <a:pPr marL="241300" indent="-229235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dirty="0" err="1">
                <a:solidFill>
                  <a:srgbClr val="666666"/>
                </a:solidFill>
                <a:latin typeface="Lato"/>
              </a:rPr>
              <a:t>Debugging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problems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can be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harder</a:t>
            </a:r>
            <a:endParaRPr lang="es-ES" spc="-15" dirty="0">
              <a:solidFill>
                <a:srgbClr val="666666"/>
              </a:solidFill>
              <a:latin typeface="Lato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A1C077-8085-A34F-A70A-8A13A00F8220}"/>
              </a:ext>
            </a:extLst>
          </p:cNvPr>
          <p:cNvGrpSpPr/>
          <p:nvPr/>
        </p:nvGrpSpPr>
        <p:grpSpPr>
          <a:xfrm>
            <a:off x="4558459" y="1012926"/>
            <a:ext cx="3417799" cy="3652866"/>
            <a:chOff x="4558459" y="1012926"/>
            <a:chExt cx="3417799" cy="3652866"/>
          </a:xfrm>
        </p:grpSpPr>
        <p:sp>
          <p:nvSpPr>
            <p:cNvPr id="9" name="object 37">
              <a:extLst>
                <a:ext uri="{FF2B5EF4-FFF2-40B4-BE49-F238E27FC236}">
                  <a16:creationId xmlns:a16="http://schemas.microsoft.com/office/drawing/2014/main" id="{85691701-2CD4-904D-9F48-462CA40F2AC7}"/>
                </a:ext>
              </a:extLst>
            </p:cNvPr>
            <p:cNvSpPr/>
            <p:nvPr/>
          </p:nvSpPr>
          <p:spPr>
            <a:xfrm rot="5400000">
              <a:off x="6153534" y="2153062"/>
              <a:ext cx="285115" cy="159385"/>
            </a:xfrm>
            <a:custGeom>
              <a:avLst/>
              <a:gdLst/>
              <a:ahLst/>
              <a:cxnLst/>
              <a:rect l="l" t="t" r="r" b="b"/>
              <a:pathLst>
                <a:path w="285114" h="159385">
                  <a:moveTo>
                    <a:pt x="205359" y="159299"/>
                  </a:moveTo>
                  <a:lnTo>
                    <a:pt x="205359" y="119474"/>
                  </a:lnTo>
                  <a:lnTo>
                    <a:pt x="79659" y="119474"/>
                  </a:lnTo>
                  <a:lnTo>
                    <a:pt x="79659" y="159299"/>
                  </a:lnTo>
                  <a:lnTo>
                    <a:pt x="0" y="79649"/>
                  </a:lnTo>
                  <a:lnTo>
                    <a:pt x="79659" y="0"/>
                  </a:lnTo>
                  <a:lnTo>
                    <a:pt x="79659" y="39824"/>
                  </a:lnTo>
                  <a:lnTo>
                    <a:pt x="205359" y="39824"/>
                  </a:lnTo>
                  <a:lnTo>
                    <a:pt x="205359" y="0"/>
                  </a:lnTo>
                  <a:lnTo>
                    <a:pt x="285009" y="79649"/>
                  </a:lnTo>
                  <a:lnTo>
                    <a:pt x="205359" y="1592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8">
              <a:extLst>
                <a:ext uri="{FF2B5EF4-FFF2-40B4-BE49-F238E27FC236}">
                  <a16:creationId xmlns:a16="http://schemas.microsoft.com/office/drawing/2014/main" id="{71E58905-A56B-4146-A2FB-AB43EBE7A396}"/>
                </a:ext>
              </a:extLst>
            </p:cNvPr>
            <p:cNvSpPr/>
            <p:nvPr/>
          </p:nvSpPr>
          <p:spPr>
            <a:xfrm>
              <a:off x="5863572" y="1012926"/>
              <a:ext cx="907809" cy="887673"/>
            </a:xfrm>
            <a:custGeom>
              <a:avLst/>
              <a:gdLst/>
              <a:ahLst/>
              <a:cxnLst/>
              <a:rect l="l" t="t" r="r" b="b"/>
              <a:pathLst>
                <a:path w="687069" h="671829">
                  <a:moveTo>
                    <a:pt x="343499" y="671398"/>
                  </a:moveTo>
                  <a:lnTo>
                    <a:pt x="296888" y="668334"/>
                  </a:lnTo>
                  <a:lnTo>
                    <a:pt x="252183" y="659407"/>
                  </a:lnTo>
                  <a:lnTo>
                    <a:pt x="209793" y="645017"/>
                  </a:lnTo>
                  <a:lnTo>
                    <a:pt x="170128" y="625565"/>
                  </a:lnTo>
                  <a:lnTo>
                    <a:pt x="133597" y="601450"/>
                  </a:lnTo>
                  <a:lnTo>
                    <a:pt x="100608" y="573073"/>
                  </a:lnTo>
                  <a:lnTo>
                    <a:pt x="71572" y="540834"/>
                  </a:lnTo>
                  <a:lnTo>
                    <a:pt x="46897" y="505132"/>
                  </a:lnTo>
                  <a:lnTo>
                    <a:pt x="26993" y="466367"/>
                  </a:lnTo>
                  <a:lnTo>
                    <a:pt x="12270" y="424940"/>
                  </a:lnTo>
                  <a:lnTo>
                    <a:pt x="3135" y="381251"/>
                  </a:lnTo>
                  <a:lnTo>
                    <a:pt x="0" y="335699"/>
                  </a:lnTo>
                  <a:lnTo>
                    <a:pt x="3135" y="290147"/>
                  </a:lnTo>
                  <a:lnTo>
                    <a:pt x="12270" y="246457"/>
                  </a:lnTo>
                  <a:lnTo>
                    <a:pt x="26993" y="205030"/>
                  </a:lnTo>
                  <a:lnTo>
                    <a:pt x="46897" y="166266"/>
                  </a:lnTo>
                  <a:lnTo>
                    <a:pt x="71572" y="130564"/>
                  </a:lnTo>
                  <a:lnTo>
                    <a:pt x="100608" y="98324"/>
                  </a:lnTo>
                  <a:lnTo>
                    <a:pt x="133597" y="69947"/>
                  </a:lnTo>
                  <a:lnTo>
                    <a:pt x="170128" y="45833"/>
                  </a:lnTo>
                  <a:lnTo>
                    <a:pt x="209793" y="26381"/>
                  </a:lnTo>
                  <a:lnTo>
                    <a:pt x="252183" y="11991"/>
                  </a:lnTo>
                  <a:lnTo>
                    <a:pt x="296888" y="3064"/>
                  </a:lnTo>
                  <a:lnTo>
                    <a:pt x="343499" y="0"/>
                  </a:lnTo>
                  <a:lnTo>
                    <a:pt x="397559" y="4182"/>
                  </a:lnTo>
                  <a:lnTo>
                    <a:pt x="449800" y="16480"/>
                  </a:lnTo>
                  <a:lnTo>
                    <a:pt x="499300" y="36520"/>
                  </a:lnTo>
                  <a:lnTo>
                    <a:pt x="545137" y="63926"/>
                  </a:lnTo>
                  <a:lnTo>
                    <a:pt x="586388" y="98324"/>
                  </a:lnTo>
                  <a:lnTo>
                    <a:pt x="621589" y="138638"/>
                  </a:lnTo>
                  <a:lnTo>
                    <a:pt x="649632" y="183435"/>
                  </a:lnTo>
                  <a:lnTo>
                    <a:pt x="670136" y="231814"/>
                  </a:lnTo>
                  <a:lnTo>
                    <a:pt x="682719" y="282870"/>
                  </a:lnTo>
                  <a:lnTo>
                    <a:pt x="686998" y="335699"/>
                  </a:lnTo>
                  <a:lnTo>
                    <a:pt x="683862" y="381251"/>
                  </a:lnTo>
                  <a:lnTo>
                    <a:pt x="674728" y="424940"/>
                  </a:lnTo>
                  <a:lnTo>
                    <a:pt x="660004" y="466367"/>
                  </a:lnTo>
                  <a:lnTo>
                    <a:pt x="640100" y="505132"/>
                  </a:lnTo>
                  <a:lnTo>
                    <a:pt x="615426" y="540834"/>
                  </a:lnTo>
                  <a:lnTo>
                    <a:pt x="586390" y="573073"/>
                  </a:lnTo>
                  <a:lnTo>
                    <a:pt x="553401" y="601450"/>
                  </a:lnTo>
                  <a:lnTo>
                    <a:pt x="516870" y="625565"/>
                  </a:lnTo>
                  <a:lnTo>
                    <a:pt x="477204" y="645017"/>
                  </a:lnTo>
                  <a:lnTo>
                    <a:pt x="434815" y="659407"/>
                  </a:lnTo>
                  <a:lnTo>
                    <a:pt x="390110" y="668334"/>
                  </a:lnTo>
                  <a:lnTo>
                    <a:pt x="343499" y="67139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es-ES">
                  <a:solidFill>
                    <a:schemeClr val="bg1"/>
                  </a:solidFill>
                </a:rPr>
                <a:t>UI</a:t>
              </a: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" name="object 37">
              <a:extLst>
                <a:ext uri="{FF2B5EF4-FFF2-40B4-BE49-F238E27FC236}">
                  <a16:creationId xmlns:a16="http://schemas.microsoft.com/office/drawing/2014/main" id="{56927070-E8AE-8143-AC99-1087B89C29ED}"/>
                </a:ext>
              </a:extLst>
            </p:cNvPr>
            <p:cNvSpPr/>
            <p:nvPr/>
          </p:nvSpPr>
          <p:spPr>
            <a:xfrm rot="7111604">
              <a:off x="5707359" y="2037387"/>
              <a:ext cx="285115" cy="159385"/>
            </a:xfrm>
            <a:custGeom>
              <a:avLst/>
              <a:gdLst/>
              <a:ahLst/>
              <a:cxnLst/>
              <a:rect l="l" t="t" r="r" b="b"/>
              <a:pathLst>
                <a:path w="285114" h="159385">
                  <a:moveTo>
                    <a:pt x="205359" y="159299"/>
                  </a:moveTo>
                  <a:lnTo>
                    <a:pt x="205359" y="119474"/>
                  </a:lnTo>
                  <a:lnTo>
                    <a:pt x="79659" y="119474"/>
                  </a:lnTo>
                  <a:lnTo>
                    <a:pt x="79659" y="159299"/>
                  </a:lnTo>
                  <a:lnTo>
                    <a:pt x="0" y="79649"/>
                  </a:lnTo>
                  <a:lnTo>
                    <a:pt x="79659" y="0"/>
                  </a:lnTo>
                  <a:lnTo>
                    <a:pt x="79659" y="39824"/>
                  </a:lnTo>
                  <a:lnTo>
                    <a:pt x="205359" y="39824"/>
                  </a:lnTo>
                  <a:lnTo>
                    <a:pt x="205359" y="0"/>
                  </a:lnTo>
                  <a:lnTo>
                    <a:pt x="285009" y="79649"/>
                  </a:lnTo>
                  <a:lnTo>
                    <a:pt x="205359" y="1592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37">
              <a:extLst>
                <a:ext uri="{FF2B5EF4-FFF2-40B4-BE49-F238E27FC236}">
                  <a16:creationId xmlns:a16="http://schemas.microsoft.com/office/drawing/2014/main" id="{866925C3-436F-614F-99E5-9591FD156A2A}"/>
                </a:ext>
              </a:extLst>
            </p:cNvPr>
            <p:cNvSpPr/>
            <p:nvPr/>
          </p:nvSpPr>
          <p:spPr>
            <a:xfrm rot="3774627">
              <a:off x="6599029" y="2036674"/>
              <a:ext cx="285115" cy="159385"/>
            </a:xfrm>
            <a:custGeom>
              <a:avLst/>
              <a:gdLst/>
              <a:ahLst/>
              <a:cxnLst/>
              <a:rect l="l" t="t" r="r" b="b"/>
              <a:pathLst>
                <a:path w="285114" h="159385">
                  <a:moveTo>
                    <a:pt x="205359" y="159299"/>
                  </a:moveTo>
                  <a:lnTo>
                    <a:pt x="205359" y="119474"/>
                  </a:lnTo>
                  <a:lnTo>
                    <a:pt x="79659" y="119474"/>
                  </a:lnTo>
                  <a:lnTo>
                    <a:pt x="79659" y="159299"/>
                  </a:lnTo>
                  <a:lnTo>
                    <a:pt x="0" y="79649"/>
                  </a:lnTo>
                  <a:lnTo>
                    <a:pt x="79659" y="0"/>
                  </a:lnTo>
                  <a:lnTo>
                    <a:pt x="79659" y="39824"/>
                  </a:lnTo>
                  <a:lnTo>
                    <a:pt x="205359" y="39824"/>
                  </a:lnTo>
                  <a:lnTo>
                    <a:pt x="205359" y="0"/>
                  </a:lnTo>
                  <a:lnTo>
                    <a:pt x="285009" y="79649"/>
                  </a:lnTo>
                  <a:lnTo>
                    <a:pt x="205359" y="1592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37">
              <a:extLst>
                <a:ext uri="{FF2B5EF4-FFF2-40B4-BE49-F238E27FC236}">
                  <a16:creationId xmlns:a16="http://schemas.microsoft.com/office/drawing/2014/main" id="{82E7F02E-6452-4E4D-9269-8DB5614486C2}"/>
                </a:ext>
              </a:extLst>
            </p:cNvPr>
            <p:cNvSpPr/>
            <p:nvPr/>
          </p:nvSpPr>
          <p:spPr>
            <a:xfrm rot="8763458">
              <a:off x="5274561" y="1727754"/>
              <a:ext cx="285115" cy="159385"/>
            </a:xfrm>
            <a:custGeom>
              <a:avLst/>
              <a:gdLst/>
              <a:ahLst/>
              <a:cxnLst/>
              <a:rect l="l" t="t" r="r" b="b"/>
              <a:pathLst>
                <a:path w="285114" h="159385">
                  <a:moveTo>
                    <a:pt x="205359" y="159299"/>
                  </a:moveTo>
                  <a:lnTo>
                    <a:pt x="205359" y="119474"/>
                  </a:lnTo>
                  <a:lnTo>
                    <a:pt x="79659" y="119474"/>
                  </a:lnTo>
                  <a:lnTo>
                    <a:pt x="79659" y="159299"/>
                  </a:lnTo>
                  <a:lnTo>
                    <a:pt x="0" y="79649"/>
                  </a:lnTo>
                  <a:lnTo>
                    <a:pt x="79659" y="0"/>
                  </a:lnTo>
                  <a:lnTo>
                    <a:pt x="79659" y="39824"/>
                  </a:lnTo>
                  <a:lnTo>
                    <a:pt x="205359" y="39824"/>
                  </a:lnTo>
                  <a:lnTo>
                    <a:pt x="205359" y="0"/>
                  </a:lnTo>
                  <a:lnTo>
                    <a:pt x="285009" y="79649"/>
                  </a:lnTo>
                  <a:lnTo>
                    <a:pt x="205359" y="1592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37">
              <a:extLst>
                <a:ext uri="{FF2B5EF4-FFF2-40B4-BE49-F238E27FC236}">
                  <a16:creationId xmlns:a16="http://schemas.microsoft.com/office/drawing/2014/main" id="{C1C18C45-4CA5-ED4E-94F1-FF70D4F76374}"/>
                </a:ext>
              </a:extLst>
            </p:cNvPr>
            <p:cNvSpPr/>
            <p:nvPr/>
          </p:nvSpPr>
          <p:spPr>
            <a:xfrm rot="2241284">
              <a:off x="7146957" y="1723621"/>
              <a:ext cx="285115" cy="159385"/>
            </a:xfrm>
            <a:custGeom>
              <a:avLst/>
              <a:gdLst/>
              <a:ahLst/>
              <a:cxnLst/>
              <a:rect l="l" t="t" r="r" b="b"/>
              <a:pathLst>
                <a:path w="285114" h="159385">
                  <a:moveTo>
                    <a:pt x="205359" y="159299"/>
                  </a:moveTo>
                  <a:lnTo>
                    <a:pt x="205359" y="119474"/>
                  </a:lnTo>
                  <a:lnTo>
                    <a:pt x="79659" y="119474"/>
                  </a:lnTo>
                  <a:lnTo>
                    <a:pt x="79659" y="159299"/>
                  </a:lnTo>
                  <a:lnTo>
                    <a:pt x="0" y="79649"/>
                  </a:lnTo>
                  <a:lnTo>
                    <a:pt x="79659" y="0"/>
                  </a:lnTo>
                  <a:lnTo>
                    <a:pt x="79659" y="39824"/>
                  </a:lnTo>
                  <a:lnTo>
                    <a:pt x="205359" y="39824"/>
                  </a:lnTo>
                  <a:lnTo>
                    <a:pt x="205359" y="0"/>
                  </a:lnTo>
                  <a:lnTo>
                    <a:pt x="285009" y="79649"/>
                  </a:lnTo>
                  <a:lnTo>
                    <a:pt x="205359" y="1592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7">
              <a:extLst>
                <a:ext uri="{FF2B5EF4-FFF2-40B4-BE49-F238E27FC236}">
                  <a16:creationId xmlns:a16="http://schemas.microsoft.com/office/drawing/2014/main" id="{91A422D0-B47C-D44C-987C-9C9F4B33F6C0}"/>
                </a:ext>
              </a:extLst>
            </p:cNvPr>
            <p:cNvSpPr/>
            <p:nvPr/>
          </p:nvSpPr>
          <p:spPr>
            <a:xfrm rot="8763458">
              <a:off x="7240384" y="2386718"/>
              <a:ext cx="285115" cy="159385"/>
            </a:xfrm>
            <a:custGeom>
              <a:avLst/>
              <a:gdLst/>
              <a:ahLst/>
              <a:cxnLst/>
              <a:rect l="l" t="t" r="r" b="b"/>
              <a:pathLst>
                <a:path w="285114" h="159385">
                  <a:moveTo>
                    <a:pt x="205359" y="159299"/>
                  </a:moveTo>
                  <a:lnTo>
                    <a:pt x="205359" y="119474"/>
                  </a:lnTo>
                  <a:lnTo>
                    <a:pt x="79659" y="119474"/>
                  </a:lnTo>
                  <a:lnTo>
                    <a:pt x="79659" y="159299"/>
                  </a:lnTo>
                  <a:lnTo>
                    <a:pt x="0" y="79649"/>
                  </a:lnTo>
                  <a:lnTo>
                    <a:pt x="79659" y="0"/>
                  </a:lnTo>
                  <a:lnTo>
                    <a:pt x="79659" y="39824"/>
                  </a:lnTo>
                  <a:lnTo>
                    <a:pt x="205359" y="39824"/>
                  </a:lnTo>
                  <a:lnTo>
                    <a:pt x="205359" y="0"/>
                  </a:lnTo>
                  <a:lnTo>
                    <a:pt x="285009" y="79649"/>
                  </a:lnTo>
                  <a:lnTo>
                    <a:pt x="205359" y="1592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7">
              <a:extLst>
                <a:ext uri="{FF2B5EF4-FFF2-40B4-BE49-F238E27FC236}">
                  <a16:creationId xmlns:a16="http://schemas.microsoft.com/office/drawing/2014/main" id="{86D3C825-B46B-E04E-B1F2-949A5BB4D0C7}"/>
                </a:ext>
              </a:extLst>
            </p:cNvPr>
            <p:cNvSpPr/>
            <p:nvPr/>
          </p:nvSpPr>
          <p:spPr>
            <a:xfrm rot="2241284">
              <a:off x="5071458" y="2373962"/>
              <a:ext cx="285115" cy="159385"/>
            </a:xfrm>
            <a:custGeom>
              <a:avLst/>
              <a:gdLst/>
              <a:ahLst/>
              <a:cxnLst/>
              <a:rect l="l" t="t" r="r" b="b"/>
              <a:pathLst>
                <a:path w="285114" h="159385">
                  <a:moveTo>
                    <a:pt x="205359" y="159299"/>
                  </a:moveTo>
                  <a:lnTo>
                    <a:pt x="205359" y="119474"/>
                  </a:lnTo>
                  <a:lnTo>
                    <a:pt x="79659" y="119474"/>
                  </a:lnTo>
                  <a:lnTo>
                    <a:pt x="79659" y="159299"/>
                  </a:lnTo>
                  <a:lnTo>
                    <a:pt x="0" y="79649"/>
                  </a:lnTo>
                  <a:lnTo>
                    <a:pt x="79659" y="0"/>
                  </a:lnTo>
                  <a:lnTo>
                    <a:pt x="79659" y="39824"/>
                  </a:lnTo>
                  <a:lnTo>
                    <a:pt x="205359" y="39824"/>
                  </a:lnTo>
                  <a:lnTo>
                    <a:pt x="205359" y="0"/>
                  </a:lnTo>
                  <a:lnTo>
                    <a:pt x="285009" y="79649"/>
                  </a:lnTo>
                  <a:lnTo>
                    <a:pt x="205359" y="1592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81296F6-A9E9-2F47-B570-7AF5166B161F}"/>
                </a:ext>
              </a:extLst>
            </p:cNvPr>
            <p:cNvGrpSpPr/>
            <p:nvPr/>
          </p:nvGrpSpPr>
          <p:grpSpPr>
            <a:xfrm>
              <a:off x="4558459" y="1982819"/>
              <a:ext cx="481100" cy="525499"/>
              <a:chOff x="4099618" y="1970051"/>
              <a:chExt cx="750670" cy="819946"/>
            </a:xfrm>
          </p:grpSpPr>
          <p:sp>
            <p:nvSpPr>
              <p:cNvPr id="17" name="Hexagon 16">
                <a:extLst>
                  <a:ext uri="{FF2B5EF4-FFF2-40B4-BE49-F238E27FC236}">
                    <a16:creationId xmlns:a16="http://schemas.microsoft.com/office/drawing/2014/main" id="{441D0B62-0EA6-9440-A557-15932AE609D7}"/>
                  </a:ext>
                </a:extLst>
              </p:cNvPr>
              <p:cNvSpPr/>
              <p:nvPr/>
            </p:nvSpPr>
            <p:spPr>
              <a:xfrm>
                <a:off x="4099618" y="1970051"/>
                <a:ext cx="750670" cy="647130"/>
              </a:xfrm>
              <a:prstGeom prst="hexagon">
                <a:avLst/>
              </a:prstGeom>
              <a:solidFill>
                <a:schemeClr val="bg2">
                  <a:lumMod val="75000"/>
                </a:schemeClr>
              </a:solidFill>
              <a:ln w="603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7" name="Can 6">
                <a:extLst>
                  <a:ext uri="{FF2B5EF4-FFF2-40B4-BE49-F238E27FC236}">
                    <a16:creationId xmlns:a16="http://schemas.microsoft.com/office/drawing/2014/main" id="{AADE77FB-757C-7F49-8A08-5BC872FB1CEC}"/>
                  </a:ext>
                </a:extLst>
              </p:cNvPr>
              <p:cNvSpPr/>
              <p:nvPr/>
            </p:nvSpPr>
            <p:spPr>
              <a:xfrm>
                <a:off x="4481464" y="2384159"/>
                <a:ext cx="366547" cy="405838"/>
              </a:xfrm>
              <a:prstGeom prst="ca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CD43C05-24DE-E042-99EB-0660A70B1BF3}"/>
                </a:ext>
              </a:extLst>
            </p:cNvPr>
            <p:cNvGrpSpPr/>
            <p:nvPr/>
          </p:nvGrpSpPr>
          <p:grpSpPr>
            <a:xfrm>
              <a:off x="5331529" y="2487085"/>
              <a:ext cx="481100" cy="525499"/>
              <a:chOff x="4099618" y="1970051"/>
              <a:chExt cx="750670" cy="819946"/>
            </a:xfrm>
          </p:grpSpPr>
          <p:sp>
            <p:nvSpPr>
              <p:cNvPr id="32" name="Hexagon 31">
                <a:extLst>
                  <a:ext uri="{FF2B5EF4-FFF2-40B4-BE49-F238E27FC236}">
                    <a16:creationId xmlns:a16="http://schemas.microsoft.com/office/drawing/2014/main" id="{D1E9A5C5-516F-9A41-9F09-607E2931E847}"/>
                  </a:ext>
                </a:extLst>
              </p:cNvPr>
              <p:cNvSpPr/>
              <p:nvPr/>
            </p:nvSpPr>
            <p:spPr>
              <a:xfrm>
                <a:off x="4099618" y="1970051"/>
                <a:ext cx="750670" cy="647130"/>
              </a:xfrm>
              <a:prstGeom prst="hexagon">
                <a:avLst/>
              </a:prstGeom>
              <a:solidFill>
                <a:schemeClr val="bg2">
                  <a:lumMod val="75000"/>
                </a:schemeClr>
              </a:solidFill>
              <a:ln w="603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33" name="Can 32">
                <a:extLst>
                  <a:ext uri="{FF2B5EF4-FFF2-40B4-BE49-F238E27FC236}">
                    <a16:creationId xmlns:a16="http://schemas.microsoft.com/office/drawing/2014/main" id="{B03F67FF-44D0-FE4B-B59E-51740BE82DF1}"/>
                  </a:ext>
                </a:extLst>
              </p:cNvPr>
              <p:cNvSpPr/>
              <p:nvPr/>
            </p:nvSpPr>
            <p:spPr>
              <a:xfrm>
                <a:off x="4481464" y="2384159"/>
                <a:ext cx="366547" cy="405838"/>
              </a:xfrm>
              <a:prstGeom prst="ca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4BA1869-BA3F-9940-AEA3-47F44AF0E4CC}"/>
                </a:ext>
              </a:extLst>
            </p:cNvPr>
            <p:cNvGrpSpPr/>
            <p:nvPr/>
          </p:nvGrpSpPr>
          <p:grpSpPr>
            <a:xfrm>
              <a:off x="6740537" y="2517870"/>
              <a:ext cx="481100" cy="525499"/>
              <a:chOff x="4099618" y="1970051"/>
              <a:chExt cx="750670" cy="819946"/>
            </a:xfrm>
          </p:grpSpPr>
          <p:sp>
            <p:nvSpPr>
              <p:cNvPr id="35" name="Hexagon 34">
                <a:extLst>
                  <a:ext uri="{FF2B5EF4-FFF2-40B4-BE49-F238E27FC236}">
                    <a16:creationId xmlns:a16="http://schemas.microsoft.com/office/drawing/2014/main" id="{10D8E30D-CC23-554E-9779-CF9FAF27B1B0}"/>
                  </a:ext>
                </a:extLst>
              </p:cNvPr>
              <p:cNvSpPr/>
              <p:nvPr/>
            </p:nvSpPr>
            <p:spPr>
              <a:xfrm>
                <a:off x="4099618" y="1970051"/>
                <a:ext cx="750670" cy="647130"/>
              </a:xfrm>
              <a:prstGeom prst="hexagon">
                <a:avLst/>
              </a:prstGeom>
              <a:solidFill>
                <a:schemeClr val="bg2">
                  <a:lumMod val="75000"/>
                </a:schemeClr>
              </a:solidFill>
              <a:ln w="603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36" name="Can 35">
                <a:extLst>
                  <a:ext uri="{FF2B5EF4-FFF2-40B4-BE49-F238E27FC236}">
                    <a16:creationId xmlns:a16="http://schemas.microsoft.com/office/drawing/2014/main" id="{7DE943BB-3EFD-1D4B-959E-AAAF92C0B297}"/>
                  </a:ext>
                </a:extLst>
              </p:cNvPr>
              <p:cNvSpPr/>
              <p:nvPr/>
            </p:nvSpPr>
            <p:spPr>
              <a:xfrm>
                <a:off x="4481464" y="2384159"/>
                <a:ext cx="366547" cy="405838"/>
              </a:xfrm>
              <a:prstGeom prst="ca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238DD96-7DCE-B644-8813-88EAEDDE08AB}"/>
                </a:ext>
              </a:extLst>
            </p:cNvPr>
            <p:cNvGrpSpPr/>
            <p:nvPr/>
          </p:nvGrpSpPr>
          <p:grpSpPr>
            <a:xfrm>
              <a:off x="7495158" y="2016826"/>
              <a:ext cx="481100" cy="525499"/>
              <a:chOff x="4099618" y="1970051"/>
              <a:chExt cx="750670" cy="819946"/>
            </a:xfrm>
          </p:grpSpPr>
          <p:sp>
            <p:nvSpPr>
              <p:cNvPr id="38" name="Hexagon 37">
                <a:extLst>
                  <a:ext uri="{FF2B5EF4-FFF2-40B4-BE49-F238E27FC236}">
                    <a16:creationId xmlns:a16="http://schemas.microsoft.com/office/drawing/2014/main" id="{DB1149D3-5854-3247-A7FE-6B5AEAE60549}"/>
                  </a:ext>
                </a:extLst>
              </p:cNvPr>
              <p:cNvSpPr/>
              <p:nvPr/>
            </p:nvSpPr>
            <p:spPr>
              <a:xfrm>
                <a:off x="4099618" y="1970051"/>
                <a:ext cx="750670" cy="647130"/>
              </a:xfrm>
              <a:prstGeom prst="hexagon">
                <a:avLst/>
              </a:prstGeom>
              <a:solidFill>
                <a:schemeClr val="bg2">
                  <a:lumMod val="75000"/>
                </a:schemeClr>
              </a:solidFill>
              <a:ln w="603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39" name="Can 38">
                <a:extLst>
                  <a:ext uri="{FF2B5EF4-FFF2-40B4-BE49-F238E27FC236}">
                    <a16:creationId xmlns:a16="http://schemas.microsoft.com/office/drawing/2014/main" id="{9981F599-A1F9-604D-83D3-870036296EF2}"/>
                  </a:ext>
                </a:extLst>
              </p:cNvPr>
              <p:cNvSpPr/>
              <p:nvPr/>
            </p:nvSpPr>
            <p:spPr>
              <a:xfrm>
                <a:off x="4481464" y="2384159"/>
                <a:ext cx="366547" cy="405838"/>
              </a:xfrm>
              <a:prstGeom prst="ca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563C0AA-2591-674B-B42B-E7AC33D7BB59}"/>
                </a:ext>
              </a:extLst>
            </p:cNvPr>
            <p:cNvGrpSpPr/>
            <p:nvPr/>
          </p:nvGrpSpPr>
          <p:grpSpPr>
            <a:xfrm>
              <a:off x="6055893" y="2650569"/>
              <a:ext cx="481100" cy="525499"/>
              <a:chOff x="4099618" y="1970051"/>
              <a:chExt cx="750670" cy="819946"/>
            </a:xfrm>
          </p:grpSpPr>
          <p:sp>
            <p:nvSpPr>
              <p:cNvPr id="41" name="Hexagon 40">
                <a:extLst>
                  <a:ext uri="{FF2B5EF4-FFF2-40B4-BE49-F238E27FC236}">
                    <a16:creationId xmlns:a16="http://schemas.microsoft.com/office/drawing/2014/main" id="{3E28A381-217E-8345-BE3D-F3F389B70F0E}"/>
                  </a:ext>
                </a:extLst>
              </p:cNvPr>
              <p:cNvSpPr/>
              <p:nvPr/>
            </p:nvSpPr>
            <p:spPr>
              <a:xfrm>
                <a:off x="4099618" y="1970051"/>
                <a:ext cx="750670" cy="647130"/>
              </a:xfrm>
              <a:prstGeom prst="hexagon">
                <a:avLst/>
              </a:prstGeom>
              <a:solidFill>
                <a:schemeClr val="bg2">
                  <a:lumMod val="75000"/>
                </a:schemeClr>
              </a:solidFill>
              <a:ln w="603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42" name="Can 41">
                <a:extLst>
                  <a:ext uri="{FF2B5EF4-FFF2-40B4-BE49-F238E27FC236}">
                    <a16:creationId xmlns:a16="http://schemas.microsoft.com/office/drawing/2014/main" id="{88852CA7-65EC-B144-AA6B-79B910E6F6C9}"/>
                  </a:ext>
                </a:extLst>
              </p:cNvPr>
              <p:cNvSpPr/>
              <p:nvPr/>
            </p:nvSpPr>
            <p:spPr>
              <a:xfrm>
                <a:off x="4481464" y="2384159"/>
                <a:ext cx="366547" cy="405838"/>
              </a:xfrm>
              <a:prstGeom prst="ca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EFD972E-674A-4E4E-A520-A4C5514B80A7}"/>
                </a:ext>
              </a:extLst>
            </p:cNvPr>
            <p:cNvGrpSpPr/>
            <p:nvPr/>
          </p:nvGrpSpPr>
          <p:grpSpPr>
            <a:xfrm>
              <a:off x="4580849" y="2967712"/>
              <a:ext cx="481100" cy="525499"/>
              <a:chOff x="4099618" y="1970051"/>
              <a:chExt cx="750670" cy="819946"/>
            </a:xfrm>
          </p:grpSpPr>
          <p:sp>
            <p:nvSpPr>
              <p:cNvPr id="44" name="Hexagon 43">
                <a:extLst>
                  <a:ext uri="{FF2B5EF4-FFF2-40B4-BE49-F238E27FC236}">
                    <a16:creationId xmlns:a16="http://schemas.microsoft.com/office/drawing/2014/main" id="{04B8950C-9EC8-B042-B9D4-A8394A8C06A7}"/>
                  </a:ext>
                </a:extLst>
              </p:cNvPr>
              <p:cNvSpPr/>
              <p:nvPr/>
            </p:nvSpPr>
            <p:spPr>
              <a:xfrm>
                <a:off x="4099618" y="1970051"/>
                <a:ext cx="750670" cy="647130"/>
              </a:xfrm>
              <a:prstGeom prst="hexagon">
                <a:avLst/>
              </a:prstGeom>
              <a:solidFill>
                <a:schemeClr val="bg2">
                  <a:lumMod val="75000"/>
                </a:schemeClr>
              </a:solidFill>
              <a:ln w="603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45" name="Can 44">
                <a:extLst>
                  <a:ext uri="{FF2B5EF4-FFF2-40B4-BE49-F238E27FC236}">
                    <a16:creationId xmlns:a16="http://schemas.microsoft.com/office/drawing/2014/main" id="{96984924-12A4-644A-8C7E-ABA721C2D987}"/>
                  </a:ext>
                </a:extLst>
              </p:cNvPr>
              <p:cNvSpPr/>
              <p:nvPr/>
            </p:nvSpPr>
            <p:spPr>
              <a:xfrm>
                <a:off x="4481464" y="2384159"/>
                <a:ext cx="366547" cy="405838"/>
              </a:xfrm>
              <a:prstGeom prst="ca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E35EA80-2F41-7F42-BD83-8D8AF328C27D}"/>
                </a:ext>
              </a:extLst>
            </p:cNvPr>
            <p:cNvGrpSpPr/>
            <p:nvPr/>
          </p:nvGrpSpPr>
          <p:grpSpPr>
            <a:xfrm>
              <a:off x="7442838" y="2979663"/>
              <a:ext cx="481100" cy="525499"/>
              <a:chOff x="4099618" y="1970051"/>
              <a:chExt cx="750670" cy="819946"/>
            </a:xfrm>
          </p:grpSpPr>
          <p:sp>
            <p:nvSpPr>
              <p:cNvPr id="47" name="Hexagon 46">
                <a:extLst>
                  <a:ext uri="{FF2B5EF4-FFF2-40B4-BE49-F238E27FC236}">
                    <a16:creationId xmlns:a16="http://schemas.microsoft.com/office/drawing/2014/main" id="{351C4782-8DEA-D343-8A99-A2D92BA9A11E}"/>
                  </a:ext>
                </a:extLst>
              </p:cNvPr>
              <p:cNvSpPr/>
              <p:nvPr/>
            </p:nvSpPr>
            <p:spPr>
              <a:xfrm>
                <a:off x="4099618" y="1970051"/>
                <a:ext cx="750670" cy="647130"/>
              </a:xfrm>
              <a:prstGeom prst="hexagon">
                <a:avLst/>
              </a:prstGeom>
              <a:solidFill>
                <a:schemeClr val="bg2">
                  <a:lumMod val="75000"/>
                </a:schemeClr>
              </a:solidFill>
              <a:ln w="603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49" name="Can 48">
                <a:extLst>
                  <a:ext uri="{FF2B5EF4-FFF2-40B4-BE49-F238E27FC236}">
                    <a16:creationId xmlns:a16="http://schemas.microsoft.com/office/drawing/2014/main" id="{B26823A0-55F4-AD47-BC4B-557930A61B89}"/>
                  </a:ext>
                </a:extLst>
              </p:cNvPr>
              <p:cNvSpPr/>
              <p:nvPr/>
            </p:nvSpPr>
            <p:spPr>
              <a:xfrm>
                <a:off x="4481464" y="2384159"/>
                <a:ext cx="366547" cy="405838"/>
              </a:xfrm>
              <a:prstGeom prst="ca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6AF3EFE-80B6-9947-910D-88621189E58F}"/>
                </a:ext>
              </a:extLst>
            </p:cNvPr>
            <p:cNvGrpSpPr/>
            <p:nvPr/>
          </p:nvGrpSpPr>
          <p:grpSpPr>
            <a:xfrm>
              <a:off x="5547872" y="3390302"/>
              <a:ext cx="481100" cy="525499"/>
              <a:chOff x="4099618" y="1970051"/>
              <a:chExt cx="750670" cy="819946"/>
            </a:xfrm>
          </p:grpSpPr>
          <p:sp>
            <p:nvSpPr>
              <p:cNvPr id="51" name="Hexagon 50">
                <a:extLst>
                  <a:ext uri="{FF2B5EF4-FFF2-40B4-BE49-F238E27FC236}">
                    <a16:creationId xmlns:a16="http://schemas.microsoft.com/office/drawing/2014/main" id="{7D920C55-635C-664B-80E0-2DAC7C572238}"/>
                  </a:ext>
                </a:extLst>
              </p:cNvPr>
              <p:cNvSpPr/>
              <p:nvPr/>
            </p:nvSpPr>
            <p:spPr>
              <a:xfrm>
                <a:off x="4099618" y="1970051"/>
                <a:ext cx="750670" cy="647130"/>
              </a:xfrm>
              <a:prstGeom prst="hexagon">
                <a:avLst/>
              </a:prstGeom>
              <a:solidFill>
                <a:schemeClr val="bg2">
                  <a:lumMod val="75000"/>
                </a:schemeClr>
              </a:solidFill>
              <a:ln w="603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52" name="Can 51">
                <a:extLst>
                  <a:ext uri="{FF2B5EF4-FFF2-40B4-BE49-F238E27FC236}">
                    <a16:creationId xmlns:a16="http://schemas.microsoft.com/office/drawing/2014/main" id="{A190D074-D0BE-8C4A-8CEF-9BFA69A70B65}"/>
                  </a:ext>
                </a:extLst>
              </p:cNvPr>
              <p:cNvSpPr/>
              <p:nvPr/>
            </p:nvSpPr>
            <p:spPr>
              <a:xfrm>
                <a:off x="4481464" y="2384159"/>
                <a:ext cx="366547" cy="405838"/>
              </a:xfrm>
              <a:prstGeom prst="ca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F1B1D6F-FA82-5F4D-AEB2-F17CC8956727}"/>
                </a:ext>
              </a:extLst>
            </p:cNvPr>
            <p:cNvGrpSpPr/>
            <p:nvPr/>
          </p:nvGrpSpPr>
          <p:grpSpPr>
            <a:xfrm>
              <a:off x="6495355" y="3387314"/>
              <a:ext cx="481100" cy="525499"/>
              <a:chOff x="4099618" y="1970051"/>
              <a:chExt cx="750670" cy="819946"/>
            </a:xfrm>
          </p:grpSpPr>
          <p:sp>
            <p:nvSpPr>
              <p:cNvPr id="54" name="Hexagon 53">
                <a:extLst>
                  <a:ext uri="{FF2B5EF4-FFF2-40B4-BE49-F238E27FC236}">
                    <a16:creationId xmlns:a16="http://schemas.microsoft.com/office/drawing/2014/main" id="{F975B7D8-B9EB-2144-9E96-50C8762FDEAE}"/>
                  </a:ext>
                </a:extLst>
              </p:cNvPr>
              <p:cNvSpPr/>
              <p:nvPr/>
            </p:nvSpPr>
            <p:spPr>
              <a:xfrm>
                <a:off x="4099618" y="1970051"/>
                <a:ext cx="750670" cy="647130"/>
              </a:xfrm>
              <a:prstGeom prst="hexagon">
                <a:avLst/>
              </a:prstGeom>
              <a:solidFill>
                <a:schemeClr val="bg2">
                  <a:lumMod val="75000"/>
                </a:schemeClr>
              </a:solidFill>
              <a:ln w="603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55" name="Can 54">
                <a:extLst>
                  <a:ext uri="{FF2B5EF4-FFF2-40B4-BE49-F238E27FC236}">
                    <a16:creationId xmlns:a16="http://schemas.microsoft.com/office/drawing/2014/main" id="{553D32C7-977B-B341-ADFD-7EAED2FC5456}"/>
                  </a:ext>
                </a:extLst>
              </p:cNvPr>
              <p:cNvSpPr/>
              <p:nvPr/>
            </p:nvSpPr>
            <p:spPr>
              <a:xfrm>
                <a:off x="4481464" y="2384159"/>
                <a:ext cx="366547" cy="405838"/>
              </a:xfrm>
              <a:prstGeom prst="ca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17935E1-75D0-A049-A4E6-31AB49ABCB24}"/>
                </a:ext>
              </a:extLst>
            </p:cNvPr>
            <p:cNvGrpSpPr/>
            <p:nvPr/>
          </p:nvGrpSpPr>
          <p:grpSpPr>
            <a:xfrm>
              <a:off x="4893693" y="3986949"/>
              <a:ext cx="481100" cy="525499"/>
              <a:chOff x="4099618" y="1970051"/>
              <a:chExt cx="750670" cy="819946"/>
            </a:xfrm>
          </p:grpSpPr>
          <p:sp>
            <p:nvSpPr>
              <p:cNvPr id="57" name="Hexagon 56">
                <a:extLst>
                  <a:ext uri="{FF2B5EF4-FFF2-40B4-BE49-F238E27FC236}">
                    <a16:creationId xmlns:a16="http://schemas.microsoft.com/office/drawing/2014/main" id="{8F258D86-0BCB-2945-8F81-97BDE0EA9D6F}"/>
                  </a:ext>
                </a:extLst>
              </p:cNvPr>
              <p:cNvSpPr/>
              <p:nvPr/>
            </p:nvSpPr>
            <p:spPr>
              <a:xfrm>
                <a:off x="4099618" y="1970051"/>
                <a:ext cx="750670" cy="647130"/>
              </a:xfrm>
              <a:prstGeom prst="hexagon">
                <a:avLst/>
              </a:prstGeom>
              <a:solidFill>
                <a:schemeClr val="bg2">
                  <a:lumMod val="75000"/>
                </a:schemeClr>
              </a:solidFill>
              <a:ln w="603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58" name="Can 57">
                <a:extLst>
                  <a:ext uri="{FF2B5EF4-FFF2-40B4-BE49-F238E27FC236}">
                    <a16:creationId xmlns:a16="http://schemas.microsoft.com/office/drawing/2014/main" id="{B3FB815F-670F-8846-A6E2-AE2680DB1D30}"/>
                  </a:ext>
                </a:extLst>
              </p:cNvPr>
              <p:cNvSpPr/>
              <p:nvPr/>
            </p:nvSpPr>
            <p:spPr>
              <a:xfrm>
                <a:off x="4481464" y="2384159"/>
                <a:ext cx="366547" cy="405838"/>
              </a:xfrm>
              <a:prstGeom prst="ca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AF4DCBF-F811-2345-8061-11D1C72F72E2}"/>
                </a:ext>
              </a:extLst>
            </p:cNvPr>
            <p:cNvGrpSpPr/>
            <p:nvPr/>
          </p:nvGrpSpPr>
          <p:grpSpPr>
            <a:xfrm>
              <a:off x="7142391" y="4017478"/>
              <a:ext cx="481100" cy="525499"/>
              <a:chOff x="4099618" y="1970051"/>
              <a:chExt cx="750670" cy="819946"/>
            </a:xfrm>
          </p:grpSpPr>
          <p:sp>
            <p:nvSpPr>
              <p:cNvPr id="60" name="Hexagon 59">
                <a:extLst>
                  <a:ext uri="{FF2B5EF4-FFF2-40B4-BE49-F238E27FC236}">
                    <a16:creationId xmlns:a16="http://schemas.microsoft.com/office/drawing/2014/main" id="{B04A6EE0-DD2B-3741-BB59-8558B1ECF4DD}"/>
                  </a:ext>
                </a:extLst>
              </p:cNvPr>
              <p:cNvSpPr/>
              <p:nvPr/>
            </p:nvSpPr>
            <p:spPr>
              <a:xfrm>
                <a:off x="4099618" y="1970051"/>
                <a:ext cx="750670" cy="647130"/>
              </a:xfrm>
              <a:prstGeom prst="hexagon">
                <a:avLst/>
              </a:prstGeom>
              <a:solidFill>
                <a:schemeClr val="bg2">
                  <a:lumMod val="75000"/>
                </a:schemeClr>
              </a:solidFill>
              <a:ln w="603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61" name="Can 60">
                <a:extLst>
                  <a:ext uri="{FF2B5EF4-FFF2-40B4-BE49-F238E27FC236}">
                    <a16:creationId xmlns:a16="http://schemas.microsoft.com/office/drawing/2014/main" id="{4CFFA672-7737-9344-85A7-1EF12EE36EB3}"/>
                  </a:ext>
                </a:extLst>
              </p:cNvPr>
              <p:cNvSpPr/>
              <p:nvPr/>
            </p:nvSpPr>
            <p:spPr>
              <a:xfrm>
                <a:off x="4481464" y="2384159"/>
                <a:ext cx="366547" cy="405838"/>
              </a:xfrm>
              <a:prstGeom prst="ca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62" name="object 37">
              <a:extLst>
                <a:ext uri="{FF2B5EF4-FFF2-40B4-BE49-F238E27FC236}">
                  <a16:creationId xmlns:a16="http://schemas.microsoft.com/office/drawing/2014/main" id="{0CA242A7-E5E8-4448-B105-F2FF6EC5D6B4}"/>
                </a:ext>
              </a:extLst>
            </p:cNvPr>
            <p:cNvSpPr/>
            <p:nvPr/>
          </p:nvSpPr>
          <p:spPr>
            <a:xfrm rot="8763458">
              <a:off x="7026188" y="3359063"/>
              <a:ext cx="285115" cy="159385"/>
            </a:xfrm>
            <a:custGeom>
              <a:avLst/>
              <a:gdLst/>
              <a:ahLst/>
              <a:cxnLst/>
              <a:rect l="l" t="t" r="r" b="b"/>
              <a:pathLst>
                <a:path w="285114" h="159385">
                  <a:moveTo>
                    <a:pt x="205359" y="159299"/>
                  </a:moveTo>
                  <a:lnTo>
                    <a:pt x="205359" y="119474"/>
                  </a:lnTo>
                  <a:lnTo>
                    <a:pt x="79659" y="119474"/>
                  </a:lnTo>
                  <a:lnTo>
                    <a:pt x="79659" y="159299"/>
                  </a:lnTo>
                  <a:lnTo>
                    <a:pt x="0" y="79649"/>
                  </a:lnTo>
                  <a:lnTo>
                    <a:pt x="79659" y="0"/>
                  </a:lnTo>
                  <a:lnTo>
                    <a:pt x="79659" y="39824"/>
                  </a:lnTo>
                  <a:lnTo>
                    <a:pt x="205359" y="39824"/>
                  </a:lnTo>
                  <a:lnTo>
                    <a:pt x="205359" y="0"/>
                  </a:lnTo>
                  <a:lnTo>
                    <a:pt x="285009" y="79649"/>
                  </a:lnTo>
                  <a:lnTo>
                    <a:pt x="205359" y="1592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37">
              <a:extLst>
                <a:ext uri="{FF2B5EF4-FFF2-40B4-BE49-F238E27FC236}">
                  <a16:creationId xmlns:a16="http://schemas.microsoft.com/office/drawing/2014/main" id="{D7513E52-9C41-154C-B358-4506880D7DFF}"/>
                </a:ext>
              </a:extLst>
            </p:cNvPr>
            <p:cNvSpPr/>
            <p:nvPr/>
          </p:nvSpPr>
          <p:spPr>
            <a:xfrm rot="2241284">
              <a:off x="5129707" y="3376558"/>
              <a:ext cx="285115" cy="159385"/>
            </a:xfrm>
            <a:custGeom>
              <a:avLst/>
              <a:gdLst/>
              <a:ahLst/>
              <a:cxnLst/>
              <a:rect l="l" t="t" r="r" b="b"/>
              <a:pathLst>
                <a:path w="285114" h="159385">
                  <a:moveTo>
                    <a:pt x="205359" y="159299"/>
                  </a:moveTo>
                  <a:lnTo>
                    <a:pt x="205359" y="119474"/>
                  </a:lnTo>
                  <a:lnTo>
                    <a:pt x="79659" y="119474"/>
                  </a:lnTo>
                  <a:lnTo>
                    <a:pt x="79659" y="159299"/>
                  </a:lnTo>
                  <a:lnTo>
                    <a:pt x="0" y="79649"/>
                  </a:lnTo>
                  <a:lnTo>
                    <a:pt x="79659" y="0"/>
                  </a:lnTo>
                  <a:lnTo>
                    <a:pt x="79659" y="39824"/>
                  </a:lnTo>
                  <a:lnTo>
                    <a:pt x="205359" y="39824"/>
                  </a:lnTo>
                  <a:lnTo>
                    <a:pt x="205359" y="0"/>
                  </a:lnTo>
                  <a:lnTo>
                    <a:pt x="285009" y="79649"/>
                  </a:lnTo>
                  <a:lnTo>
                    <a:pt x="205359" y="1592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37">
              <a:extLst>
                <a:ext uri="{FF2B5EF4-FFF2-40B4-BE49-F238E27FC236}">
                  <a16:creationId xmlns:a16="http://schemas.microsoft.com/office/drawing/2014/main" id="{BD0845BF-39DA-7D48-BA03-1F0AE41D93C1}"/>
                </a:ext>
              </a:extLst>
            </p:cNvPr>
            <p:cNvSpPr/>
            <p:nvPr/>
          </p:nvSpPr>
          <p:spPr>
            <a:xfrm rot="2241284">
              <a:off x="6833168" y="3967441"/>
              <a:ext cx="285115" cy="159385"/>
            </a:xfrm>
            <a:custGeom>
              <a:avLst/>
              <a:gdLst/>
              <a:ahLst/>
              <a:cxnLst/>
              <a:rect l="l" t="t" r="r" b="b"/>
              <a:pathLst>
                <a:path w="285114" h="159385">
                  <a:moveTo>
                    <a:pt x="205359" y="159299"/>
                  </a:moveTo>
                  <a:lnTo>
                    <a:pt x="205359" y="119474"/>
                  </a:lnTo>
                  <a:lnTo>
                    <a:pt x="79659" y="119474"/>
                  </a:lnTo>
                  <a:lnTo>
                    <a:pt x="79659" y="159299"/>
                  </a:lnTo>
                  <a:lnTo>
                    <a:pt x="0" y="79649"/>
                  </a:lnTo>
                  <a:lnTo>
                    <a:pt x="79659" y="0"/>
                  </a:lnTo>
                  <a:lnTo>
                    <a:pt x="79659" y="39824"/>
                  </a:lnTo>
                  <a:lnTo>
                    <a:pt x="205359" y="39824"/>
                  </a:lnTo>
                  <a:lnTo>
                    <a:pt x="205359" y="0"/>
                  </a:lnTo>
                  <a:lnTo>
                    <a:pt x="285009" y="79649"/>
                  </a:lnTo>
                  <a:lnTo>
                    <a:pt x="205359" y="1592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37">
              <a:extLst>
                <a:ext uri="{FF2B5EF4-FFF2-40B4-BE49-F238E27FC236}">
                  <a16:creationId xmlns:a16="http://schemas.microsoft.com/office/drawing/2014/main" id="{41243B70-E667-0B4C-A9EC-49345C8FD69D}"/>
                </a:ext>
              </a:extLst>
            </p:cNvPr>
            <p:cNvSpPr/>
            <p:nvPr/>
          </p:nvSpPr>
          <p:spPr>
            <a:xfrm rot="8763458">
              <a:off x="5368328" y="3874430"/>
              <a:ext cx="285115" cy="159385"/>
            </a:xfrm>
            <a:custGeom>
              <a:avLst/>
              <a:gdLst/>
              <a:ahLst/>
              <a:cxnLst/>
              <a:rect l="l" t="t" r="r" b="b"/>
              <a:pathLst>
                <a:path w="285114" h="159385">
                  <a:moveTo>
                    <a:pt x="205359" y="159299"/>
                  </a:moveTo>
                  <a:lnTo>
                    <a:pt x="205359" y="119474"/>
                  </a:lnTo>
                  <a:lnTo>
                    <a:pt x="79659" y="119474"/>
                  </a:lnTo>
                  <a:lnTo>
                    <a:pt x="79659" y="159299"/>
                  </a:lnTo>
                  <a:lnTo>
                    <a:pt x="0" y="79649"/>
                  </a:lnTo>
                  <a:lnTo>
                    <a:pt x="79659" y="0"/>
                  </a:lnTo>
                  <a:lnTo>
                    <a:pt x="79659" y="39824"/>
                  </a:lnTo>
                  <a:lnTo>
                    <a:pt x="205359" y="39824"/>
                  </a:lnTo>
                  <a:lnTo>
                    <a:pt x="205359" y="0"/>
                  </a:lnTo>
                  <a:lnTo>
                    <a:pt x="285009" y="79649"/>
                  </a:lnTo>
                  <a:lnTo>
                    <a:pt x="205359" y="1592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37">
              <a:extLst>
                <a:ext uri="{FF2B5EF4-FFF2-40B4-BE49-F238E27FC236}">
                  <a16:creationId xmlns:a16="http://schemas.microsoft.com/office/drawing/2014/main" id="{465EA3C5-048A-154F-87F1-FC38DBF176EF}"/>
                </a:ext>
              </a:extLst>
            </p:cNvPr>
            <p:cNvSpPr/>
            <p:nvPr/>
          </p:nvSpPr>
          <p:spPr>
            <a:xfrm rot="7779502">
              <a:off x="5870686" y="3118652"/>
              <a:ext cx="285115" cy="159385"/>
            </a:xfrm>
            <a:custGeom>
              <a:avLst/>
              <a:gdLst/>
              <a:ahLst/>
              <a:cxnLst/>
              <a:rect l="l" t="t" r="r" b="b"/>
              <a:pathLst>
                <a:path w="285114" h="159385">
                  <a:moveTo>
                    <a:pt x="205359" y="159299"/>
                  </a:moveTo>
                  <a:lnTo>
                    <a:pt x="205359" y="119474"/>
                  </a:lnTo>
                  <a:lnTo>
                    <a:pt x="79659" y="119474"/>
                  </a:lnTo>
                  <a:lnTo>
                    <a:pt x="79659" y="159299"/>
                  </a:lnTo>
                  <a:lnTo>
                    <a:pt x="0" y="79649"/>
                  </a:lnTo>
                  <a:lnTo>
                    <a:pt x="79659" y="0"/>
                  </a:lnTo>
                  <a:lnTo>
                    <a:pt x="79659" y="39824"/>
                  </a:lnTo>
                  <a:lnTo>
                    <a:pt x="205359" y="39824"/>
                  </a:lnTo>
                  <a:lnTo>
                    <a:pt x="205359" y="0"/>
                  </a:lnTo>
                  <a:lnTo>
                    <a:pt x="285009" y="79649"/>
                  </a:lnTo>
                  <a:lnTo>
                    <a:pt x="205359" y="1592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37">
              <a:extLst>
                <a:ext uri="{FF2B5EF4-FFF2-40B4-BE49-F238E27FC236}">
                  <a16:creationId xmlns:a16="http://schemas.microsoft.com/office/drawing/2014/main" id="{697E37B3-D1D6-4F45-9BEF-088152342FCF}"/>
                </a:ext>
              </a:extLst>
            </p:cNvPr>
            <p:cNvSpPr/>
            <p:nvPr/>
          </p:nvSpPr>
          <p:spPr>
            <a:xfrm rot="13580976">
              <a:off x="6515433" y="3130242"/>
              <a:ext cx="285115" cy="159385"/>
            </a:xfrm>
            <a:custGeom>
              <a:avLst/>
              <a:gdLst/>
              <a:ahLst/>
              <a:cxnLst/>
              <a:rect l="l" t="t" r="r" b="b"/>
              <a:pathLst>
                <a:path w="285114" h="159385">
                  <a:moveTo>
                    <a:pt x="205359" y="159299"/>
                  </a:moveTo>
                  <a:lnTo>
                    <a:pt x="205359" y="119474"/>
                  </a:lnTo>
                  <a:lnTo>
                    <a:pt x="79659" y="119474"/>
                  </a:lnTo>
                  <a:lnTo>
                    <a:pt x="79659" y="159299"/>
                  </a:lnTo>
                  <a:lnTo>
                    <a:pt x="0" y="79649"/>
                  </a:lnTo>
                  <a:lnTo>
                    <a:pt x="79659" y="0"/>
                  </a:lnTo>
                  <a:lnTo>
                    <a:pt x="79659" y="39824"/>
                  </a:lnTo>
                  <a:lnTo>
                    <a:pt x="205359" y="39824"/>
                  </a:lnTo>
                  <a:lnTo>
                    <a:pt x="205359" y="0"/>
                  </a:lnTo>
                  <a:lnTo>
                    <a:pt x="285009" y="79649"/>
                  </a:lnTo>
                  <a:lnTo>
                    <a:pt x="205359" y="1592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37">
              <a:extLst>
                <a:ext uri="{FF2B5EF4-FFF2-40B4-BE49-F238E27FC236}">
                  <a16:creationId xmlns:a16="http://schemas.microsoft.com/office/drawing/2014/main" id="{6104EC3D-E68F-0C45-9A46-E4B0920BDF59}"/>
                </a:ext>
              </a:extLst>
            </p:cNvPr>
            <p:cNvSpPr/>
            <p:nvPr/>
          </p:nvSpPr>
          <p:spPr>
            <a:xfrm rot="8763458">
              <a:off x="5084018" y="2874458"/>
              <a:ext cx="285115" cy="159385"/>
            </a:xfrm>
            <a:custGeom>
              <a:avLst/>
              <a:gdLst/>
              <a:ahLst/>
              <a:cxnLst/>
              <a:rect l="l" t="t" r="r" b="b"/>
              <a:pathLst>
                <a:path w="285114" h="159385">
                  <a:moveTo>
                    <a:pt x="205359" y="159299"/>
                  </a:moveTo>
                  <a:lnTo>
                    <a:pt x="205359" y="119474"/>
                  </a:lnTo>
                  <a:lnTo>
                    <a:pt x="79659" y="119474"/>
                  </a:lnTo>
                  <a:lnTo>
                    <a:pt x="79659" y="159299"/>
                  </a:lnTo>
                  <a:lnTo>
                    <a:pt x="0" y="79649"/>
                  </a:lnTo>
                  <a:lnTo>
                    <a:pt x="79659" y="0"/>
                  </a:lnTo>
                  <a:lnTo>
                    <a:pt x="79659" y="39824"/>
                  </a:lnTo>
                  <a:lnTo>
                    <a:pt x="205359" y="39824"/>
                  </a:lnTo>
                  <a:lnTo>
                    <a:pt x="205359" y="0"/>
                  </a:lnTo>
                  <a:lnTo>
                    <a:pt x="285009" y="79649"/>
                  </a:lnTo>
                  <a:lnTo>
                    <a:pt x="205359" y="1592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37">
              <a:extLst>
                <a:ext uri="{FF2B5EF4-FFF2-40B4-BE49-F238E27FC236}">
                  <a16:creationId xmlns:a16="http://schemas.microsoft.com/office/drawing/2014/main" id="{BE2327AE-08D2-D749-AEF2-36AC6B2D328E}"/>
                </a:ext>
              </a:extLst>
            </p:cNvPr>
            <p:cNvSpPr/>
            <p:nvPr/>
          </p:nvSpPr>
          <p:spPr>
            <a:xfrm rot="13580976">
              <a:off x="7240383" y="2787212"/>
              <a:ext cx="285115" cy="159385"/>
            </a:xfrm>
            <a:custGeom>
              <a:avLst/>
              <a:gdLst/>
              <a:ahLst/>
              <a:cxnLst/>
              <a:rect l="l" t="t" r="r" b="b"/>
              <a:pathLst>
                <a:path w="285114" h="159385">
                  <a:moveTo>
                    <a:pt x="205359" y="159299"/>
                  </a:moveTo>
                  <a:lnTo>
                    <a:pt x="205359" y="119474"/>
                  </a:lnTo>
                  <a:lnTo>
                    <a:pt x="79659" y="119474"/>
                  </a:lnTo>
                  <a:lnTo>
                    <a:pt x="79659" y="159299"/>
                  </a:lnTo>
                  <a:lnTo>
                    <a:pt x="0" y="79649"/>
                  </a:lnTo>
                  <a:lnTo>
                    <a:pt x="79659" y="0"/>
                  </a:lnTo>
                  <a:lnTo>
                    <a:pt x="79659" y="39824"/>
                  </a:lnTo>
                  <a:lnTo>
                    <a:pt x="205359" y="39824"/>
                  </a:lnTo>
                  <a:lnTo>
                    <a:pt x="205359" y="0"/>
                  </a:lnTo>
                  <a:lnTo>
                    <a:pt x="285009" y="79649"/>
                  </a:lnTo>
                  <a:lnTo>
                    <a:pt x="205359" y="1592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BB5CB68-5D70-3F4A-8C2E-B8B007BA98CD}"/>
                </a:ext>
              </a:extLst>
            </p:cNvPr>
            <p:cNvGrpSpPr/>
            <p:nvPr/>
          </p:nvGrpSpPr>
          <p:grpSpPr>
            <a:xfrm>
              <a:off x="6074196" y="4140293"/>
              <a:ext cx="481100" cy="525499"/>
              <a:chOff x="4099618" y="1970051"/>
              <a:chExt cx="750670" cy="819946"/>
            </a:xfrm>
          </p:grpSpPr>
          <p:sp>
            <p:nvSpPr>
              <p:cNvPr id="71" name="Hexagon 70">
                <a:extLst>
                  <a:ext uri="{FF2B5EF4-FFF2-40B4-BE49-F238E27FC236}">
                    <a16:creationId xmlns:a16="http://schemas.microsoft.com/office/drawing/2014/main" id="{D086C6CA-6446-204E-97F3-73B910CE80D9}"/>
                  </a:ext>
                </a:extLst>
              </p:cNvPr>
              <p:cNvSpPr/>
              <p:nvPr/>
            </p:nvSpPr>
            <p:spPr>
              <a:xfrm>
                <a:off x="4099618" y="1970051"/>
                <a:ext cx="750670" cy="647130"/>
              </a:xfrm>
              <a:prstGeom prst="hexagon">
                <a:avLst/>
              </a:prstGeom>
              <a:solidFill>
                <a:schemeClr val="bg2">
                  <a:lumMod val="75000"/>
                </a:schemeClr>
              </a:solidFill>
              <a:ln w="6032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00" dirty="0"/>
              </a:p>
            </p:txBody>
          </p:sp>
          <p:sp>
            <p:nvSpPr>
              <p:cNvPr id="72" name="Can 71">
                <a:extLst>
                  <a:ext uri="{FF2B5EF4-FFF2-40B4-BE49-F238E27FC236}">
                    <a16:creationId xmlns:a16="http://schemas.microsoft.com/office/drawing/2014/main" id="{DA3C4042-60D2-9B42-BA71-D1734B704AFC}"/>
                  </a:ext>
                </a:extLst>
              </p:cNvPr>
              <p:cNvSpPr/>
              <p:nvPr/>
            </p:nvSpPr>
            <p:spPr>
              <a:xfrm>
                <a:off x="4481464" y="2384159"/>
                <a:ext cx="366547" cy="405838"/>
              </a:xfrm>
              <a:prstGeom prst="ca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73" name="object 37">
              <a:extLst>
                <a:ext uri="{FF2B5EF4-FFF2-40B4-BE49-F238E27FC236}">
                  <a16:creationId xmlns:a16="http://schemas.microsoft.com/office/drawing/2014/main" id="{FC6871E1-610A-3444-BC57-588618790A6F}"/>
                </a:ext>
              </a:extLst>
            </p:cNvPr>
            <p:cNvSpPr/>
            <p:nvPr/>
          </p:nvSpPr>
          <p:spPr>
            <a:xfrm rot="8163252">
              <a:off x="6410216" y="3895320"/>
              <a:ext cx="285115" cy="159385"/>
            </a:xfrm>
            <a:custGeom>
              <a:avLst/>
              <a:gdLst/>
              <a:ahLst/>
              <a:cxnLst/>
              <a:rect l="l" t="t" r="r" b="b"/>
              <a:pathLst>
                <a:path w="285114" h="159385">
                  <a:moveTo>
                    <a:pt x="205359" y="159299"/>
                  </a:moveTo>
                  <a:lnTo>
                    <a:pt x="205359" y="119474"/>
                  </a:lnTo>
                  <a:lnTo>
                    <a:pt x="79659" y="119474"/>
                  </a:lnTo>
                  <a:lnTo>
                    <a:pt x="79659" y="159299"/>
                  </a:lnTo>
                  <a:lnTo>
                    <a:pt x="0" y="79649"/>
                  </a:lnTo>
                  <a:lnTo>
                    <a:pt x="79659" y="0"/>
                  </a:lnTo>
                  <a:lnTo>
                    <a:pt x="79659" y="39824"/>
                  </a:lnTo>
                  <a:lnTo>
                    <a:pt x="205359" y="39824"/>
                  </a:lnTo>
                  <a:lnTo>
                    <a:pt x="205359" y="0"/>
                  </a:lnTo>
                  <a:lnTo>
                    <a:pt x="285009" y="79649"/>
                  </a:lnTo>
                  <a:lnTo>
                    <a:pt x="205359" y="1592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37">
              <a:extLst>
                <a:ext uri="{FF2B5EF4-FFF2-40B4-BE49-F238E27FC236}">
                  <a16:creationId xmlns:a16="http://schemas.microsoft.com/office/drawing/2014/main" id="{444782A2-FB01-8244-8AA3-85F3A110CD64}"/>
                </a:ext>
              </a:extLst>
            </p:cNvPr>
            <p:cNvSpPr/>
            <p:nvPr/>
          </p:nvSpPr>
          <p:spPr>
            <a:xfrm rot="2241284">
              <a:off x="5832320" y="3995313"/>
              <a:ext cx="285115" cy="159385"/>
            </a:xfrm>
            <a:custGeom>
              <a:avLst/>
              <a:gdLst/>
              <a:ahLst/>
              <a:cxnLst/>
              <a:rect l="l" t="t" r="r" b="b"/>
              <a:pathLst>
                <a:path w="285114" h="159385">
                  <a:moveTo>
                    <a:pt x="205359" y="159299"/>
                  </a:moveTo>
                  <a:lnTo>
                    <a:pt x="205359" y="119474"/>
                  </a:lnTo>
                  <a:lnTo>
                    <a:pt x="79659" y="119474"/>
                  </a:lnTo>
                  <a:lnTo>
                    <a:pt x="79659" y="159299"/>
                  </a:lnTo>
                  <a:lnTo>
                    <a:pt x="0" y="79649"/>
                  </a:lnTo>
                  <a:lnTo>
                    <a:pt x="79659" y="0"/>
                  </a:lnTo>
                  <a:lnTo>
                    <a:pt x="79659" y="39824"/>
                  </a:lnTo>
                  <a:lnTo>
                    <a:pt x="205359" y="39824"/>
                  </a:lnTo>
                  <a:lnTo>
                    <a:pt x="205359" y="0"/>
                  </a:lnTo>
                  <a:lnTo>
                    <a:pt x="285009" y="79649"/>
                  </a:lnTo>
                  <a:lnTo>
                    <a:pt x="205359" y="1592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37">
              <a:extLst>
                <a:ext uri="{FF2B5EF4-FFF2-40B4-BE49-F238E27FC236}">
                  <a16:creationId xmlns:a16="http://schemas.microsoft.com/office/drawing/2014/main" id="{274B38A3-03BD-DA4C-99B9-2C184CCF175B}"/>
                </a:ext>
              </a:extLst>
            </p:cNvPr>
            <p:cNvSpPr/>
            <p:nvPr/>
          </p:nvSpPr>
          <p:spPr>
            <a:xfrm rot="700050">
              <a:off x="5556110" y="4255632"/>
              <a:ext cx="285115" cy="159385"/>
            </a:xfrm>
            <a:custGeom>
              <a:avLst/>
              <a:gdLst/>
              <a:ahLst/>
              <a:cxnLst/>
              <a:rect l="l" t="t" r="r" b="b"/>
              <a:pathLst>
                <a:path w="285114" h="159385">
                  <a:moveTo>
                    <a:pt x="205359" y="159299"/>
                  </a:moveTo>
                  <a:lnTo>
                    <a:pt x="205359" y="119474"/>
                  </a:lnTo>
                  <a:lnTo>
                    <a:pt x="79659" y="119474"/>
                  </a:lnTo>
                  <a:lnTo>
                    <a:pt x="79659" y="159299"/>
                  </a:lnTo>
                  <a:lnTo>
                    <a:pt x="0" y="79649"/>
                  </a:lnTo>
                  <a:lnTo>
                    <a:pt x="79659" y="0"/>
                  </a:lnTo>
                  <a:lnTo>
                    <a:pt x="79659" y="39824"/>
                  </a:lnTo>
                  <a:lnTo>
                    <a:pt x="205359" y="39824"/>
                  </a:lnTo>
                  <a:lnTo>
                    <a:pt x="205359" y="0"/>
                  </a:lnTo>
                  <a:lnTo>
                    <a:pt x="285009" y="79649"/>
                  </a:lnTo>
                  <a:lnTo>
                    <a:pt x="205359" y="1592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37">
              <a:extLst>
                <a:ext uri="{FF2B5EF4-FFF2-40B4-BE49-F238E27FC236}">
                  <a16:creationId xmlns:a16="http://schemas.microsoft.com/office/drawing/2014/main" id="{A682F890-41E4-4549-9FD8-CBB8DCDC9AC0}"/>
                </a:ext>
              </a:extLst>
            </p:cNvPr>
            <p:cNvSpPr/>
            <p:nvPr/>
          </p:nvSpPr>
          <p:spPr>
            <a:xfrm rot="20640497">
              <a:off x="6727158" y="4242811"/>
              <a:ext cx="285115" cy="159385"/>
            </a:xfrm>
            <a:custGeom>
              <a:avLst/>
              <a:gdLst/>
              <a:ahLst/>
              <a:cxnLst/>
              <a:rect l="l" t="t" r="r" b="b"/>
              <a:pathLst>
                <a:path w="285114" h="159385">
                  <a:moveTo>
                    <a:pt x="205359" y="159299"/>
                  </a:moveTo>
                  <a:lnTo>
                    <a:pt x="205359" y="119474"/>
                  </a:lnTo>
                  <a:lnTo>
                    <a:pt x="79659" y="119474"/>
                  </a:lnTo>
                  <a:lnTo>
                    <a:pt x="79659" y="159299"/>
                  </a:lnTo>
                  <a:lnTo>
                    <a:pt x="0" y="79649"/>
                  </a:lnTo>
                  <a:lnTo>
                    <a:pt x="79659" y="0"/>
                  </a:lnTo>
                  <a:lnTo>
                    <a:pt x="79659" y="39824"/>
                  </a:lnTo>
                  <a:lnTo>
                    <a:pt x="205359" y="39824"/>
                  </a:lnTo>
                  <a:lnTo>
                    <a:pt x="205359" y="0"/>
                  </a:lnTo>
                  <a:lnTo>
                    <a:pt x="285009" y="79649"/>
                  </a:lnTo>
                  <a:lnTo>
                    <a:pt x="205359" y="1592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37">
              <a:extLst>
                <a:ext uri="{FF2B5EF4-FFF2-40B4-BE49-F238E27FC236}">
                  <a16:creationId xmlns:a16="http://schemas.microsoft.com/office/drawing/2014/main" id="{9236E54E-45E1-6C42-8D57-42EFA11FF927}"/>
                </a:ext>
              </a:extLst>
            </p:cNvPr>
            <p:cNvSpPr/>
            <p:nvPr/>
          </p:nvSpPr>
          <p:spPr>
            <a:xfrm rot="10800000">
              <a:off x="6132960" y="3563507"/>
              <a:ext cx="285115" cy="159385"/>
            </a:xfrm>
            <a:custGeom>
              <a:avLst/>
              <a:gdLst/>
              <a:ahLst/>
              <a:cxnLst/>
              <a:rect l="l" t="t" r="r" b="b"/>
              <a:pathLst>
                <a:path w="285114" h="159385">
                  <a:moveTo>
                    <a:pt x="205359" y="159299"/>
                  </a:moveTo>
                  <a:lnTo>
                    <a:pt x="205359" y="119474"/>
                  </a:lnTo>
                  <a:lnTo>
                    <a:pt x="79659" y="119474"/>
                  </a:lnTo>
                  <a:lnTo>
                    <a:pt x="79659" y="159299"/>
                  </a:lnTo>
                  <a:lnTo>
                    <a:pt x="0" y="79649"/>
                  </a:lnTo>
                  <a:lnTo>
                    <a:pt x="79659" y="0"/>
                  </a:lnTo>
                  <a:lnTo>
                    <a:pt x="79659" y="39824"/>
                  </a:lnTo>
                  <a:lnTo>
                    <a:pt x="205359" y="39824"/>
                  </a:lnTo>
                  <a:lnTo>
                    <a:pt x="205359" y="0"/>
                  </a:lnTo>
                  <a:lnTo>
                    <a:pt x="285009" y="79649"/>
                  </a:lnTo>
                  <a:lnTo>
                    <a:pt x="205359" y="1592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744563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7600" y="2190750"/>
            <a:ext cx="1716994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5"/>
              <a:t>Demo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5481" y="2151950"/>
            <a:ext cx="559308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/>
              <a:t>Questions </a:t>
            </a:r>
            <a:r>
              <a:t>&amp;</a:t>
            </a:r>
            <a:r>
              <a:rPr spc="-320"/>
              <a:t> </a:t>
            </a:r>
            <a:r>
              <a:rPr spc="120"/>
              <a:t>Feedback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5516" y="2151950"/>
            <a:ext cx="285305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5"/>
              <a:t>References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25714"/>
            <a:ext cx="7902575" cy="118110"/>
          </a:xfrm>
          <a:custGeom>
            <a:avLst/>
            <a:gdLst/>
            <a:ahLst/>
            <a:cxnLst/>
            <a:rect l="l" t="t" r="r" b="b"/>
            <a:pathLst>
              <a:path w="7902575" h="118110">
                <a:moveTo>
                  <a:pt x="0" y="117774"/>
                </a:moveTo>
                <a:lnTo>
                  <a:pt x="7902009" y="117774"/>
                </a:lnTo>
                <a:lnTo>
                  <a:pt x="7902009" y="0"/>
                </a:lnTo>
                <a:lnTo>
                  <a:pt x="0" y="0"/>
                </a:lnTo>
                <a:lnTo>
                  <a:pt x="0" y="117774"/>
                </a:lnTo>
                <a:close/>
              </a:path>
            </a:pathLst>
          </a:custGeom>
          <a:solidFill>
            <a:srgbClr val="3D8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02009" y="5025714"/>
            <a:ext cx="1242060" cy="118110"/>
          </a:xfrm>
          <a:custGeom>
            <a:avLst/>
            <a:gdLst/>
            <a:ahLst/>
            <a:cxnLst/>
            <a:rect l="l" t="t" r="r" b="b"/>
            <a:pathLst>
              <a:path w="1242059" h="118110">
                <a:moveTo>
                  <a:pt x="0" y="0"/>
                </a:moveTo>
                <a:lnTo>
                  <a:pt x="1241972" y="0"/>
                </a:lnTo>
                <a:lnTo>
                  <a:pt x="1241972" y="117774"/>
                </a:lnTo>
                <a:lnTo>
                  <a:pt x="0" y="117774"/>
                </a:lnTo>
                <a:lnTo>
                  <a:pt x="0" y="0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8798" y="298236"/>
            <a:ext cx="2532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30">
                <a:solidFill>
                  <a:srgbClr val="01569A"/>
                </a:solidFill>
                <a:latin typeface="Arial"/>
                <a:cs typeface="Arial"/>
              </a:rPr>
              <a:t>References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5647" y="1097474"/>
            <a:ext cx="7548245" cy="388302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 algn="just">
              <a:lnSpc>
                <a:spcPct val="100000"/>
              </a:lnSpc>
              <a:spcBef>
                <a:spcPts val="414"/>
              </a:spcBef>
              <a:buFont typeface="Arial"/>
              <a:buChar char="●"/>
              <a:tabLst>
                <a:tab pos="379730" algn="l"/>
              </a:tabLst>
            </a:pP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Kubernetes</a:t>
            </a:r>
            <a:r>
              <a:rPr sz="1800" spc="-12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Documentation:</a:t>
            </a:r>
            <a:endParaRPr sz="1800">
              <a:latin typeface="Lato"/>
              <a:cs typeface="Lato"/>
            </a:endParaRPr>
          </a:p>
          <a:p>
            <a:pPr marL="836294" lvl="1" indent="-367665" algn="just">
              <a:lnSpc>
                <a:spcPct val="100000"/>
              </a:lnSpc>
              <a:spcBef>
                <a:spcPts val="315"/>
              </a:spcBef>
              <a:buClr>
                <a:srgbClr val="666666"/>
              </a:buClr>
              <a:buFont typeface="Arial"/>
              <a:buChar char="○"/>
              <a:tabLst>
                <a:tab pos="836930" algn="l"/>
              </a:tabLst>
            </a:pPr>
            <a:r>
              <a:rPr sz="1800" u="heavy" spc="-20">
                <a:solidFill>
                  <a:srgbClr val="0277BC"/>
                </a:solidFill>
                <a:uFill>
                  <a:solidFill>
                    <a:srgbClr val="0277BC"/>
                  </a:solidFill>
                </a:uFill>
                <a:latin typeface="Lato"/>
                <a:cs typeface="Lato"/>
                <a:hlinkClick r:id="rId3"/>
              </a:rPr>
              <a:t>https://kubernetes.io/docs/</a:t>
            </a:r>
            <a:endParaRPr sz="1800">
              <a:latin typeface="Lato"/>
              <a:cs typeface="Lato"/>
            </a:endParaRPr>
          </a:p>
          <a:p>
            <a:pPr marL="379095" indent="-367030" algn="just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730" algn="l"/>
              </a:tabLst>
            </a:pP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An </a:t>
            </a: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Introduction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to</a:t>
            </a:r>
            <a:r>
              <a:rPr sz="1800" spc="-36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Kubernetes:</a:t>
            </a:r>
            <a:endParaRPr sz="1800">
              <a:latin typeface="Lato"/>
              <a:cs typeface="Lato"/>
            </a:endParaRPr>
          </a:p>
          <a:p>
            <a:pPr marL="836294" lvl="1" indent="-367665" algn="just">
              <a:lnSpc>
                <a:spcPct val="100000"/>
              </a:lnSpc>
              <a:spcBef>
                <a:spcPts val="315"/>
              </a:spcBef>
              <a:buClr>
                <a:srgbClr val="666666"/>
              </a:buClr>
              <a:buFont typeface="Arial"/>
              <a:buChar char="○"/>
              <a:tabLst>
                <a:tab pos="836930" algn="l"/>
              </a:tabLst>
            </a:pPr>
            <a:r>
              <a:rPr sz="1800" u="heavy" spc="-10">
                <a:solidFill>
                  <a:srgbClr val="0277BC"/>
                </a:solidFill>
                <a:uFill>
                  <a:solidFill>
                    <a:srgbClr val="0277BC"/>
                  </a:solidFill>
                </a:uFill>
                <a:latin typeface="Lato"/>
                <a:cs typeface="Lato"/>
                <a:hlinkClick r:id="rId4"/>
              </a:rPr>
              <a:t>https://www.slideshare.net/imesh/an-introduction-to-kubernetes</a:t>
            </a:r>
            <a:endParaRPr sz="1800">
              <a:latin typeface="Lato"/>
              <a:cs typeface="Lato"/>
            </a:endParaRPr>
          </a:p>
          <a:p>
            <a:pPr marL="379095" indent="-367030" algn="just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730" algn="l"/>
              </a:tabLst>
            </a:pPr>
            <a:r>
              <a:rPr sz="1800" spc="-10">
                <a:solidFill>
                  <a:srgbClr val="666666"/>
                </a:solidFill>
                <a:latin typeface="Lato"/>
                <a:cs typeface="Lato"/>
              </a:rPr>
              <a:t>WSO2Con</a:t>
            </a:r>
            <a:r>
              <a:rPr sz="1800" spc="-11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20">
                <a:solidFill>
                  <a:srgbClr val="666666"/>
                </a:solidFill>
                <a:latin typeface="Lato"/>
                <a:cs typeface="Lato"/>
              </a:rPr>
              <a:t>US</a:t>
            </a:r>
            <a:r>
              <a:rPr sz="1800" spc="-11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2015</a:t>
            </a:r>
            <a:r>
              <a:rPr sz="1800" spc="-11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Kubernetes:</a:t>
            </a:r>
            <a:r>
              <a:rPr sz="1800" spc="-11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5">
                <a:solidFill>
                  <a:srgbClr val="666666"/>
                </a:solidFill>
                <a:latin typeface="Lato"/>
                <a:cs typeface="Lato"/>
              </a:rPr>
              <a:t>a</a:t>
            </a:r>
            <a:r>
              <a:rPr sz="1800" spc="-11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10">
                <a:solidFill>
                  <a:srgbClr val="666666"/>
                </a:solidFill>
                <a:latin typeface="Lato"/>
                <a:cs typeface="Lato"/>
              </a:rPr>
              <a:t>platform</a:t>
            </a:r>
            <a:r>
              <a:rPr sz="1800" spc="-10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for</a:t>
            </a:r>
            <a:r>
              <a:rPr sz="1800" spc="-11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automating</a:t>
            </a:r>
            <a:r>
              <a:rPr sz="1800" spc="-11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-5">
                <a:solidFill>
                  <a:srgbClr val="666666"/>
                </a:solidFill>
                <a:latin typeface="Lato"/>
                <a:cs typeface="Lato"/>
              </a:rPr>
              <a:t>deployment,</a:t>
            </a:r>
            <a:endParaRPr sz="1800">
              <a:latin typeface="Lato"/>
              <a:cs typeface="Lato"/>
            </a:endParaRPr>
          </a:p>
          <a:p>
            <a:pPr marL="379095" algn="just">
              <a:lnSpc>
                <a:spcPct val="100000"/>
              </a:lnSpc>
              <a:spcBef>
                <a:spcPts val="840"/>
              </a:spcBef>
            </a:pP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scaling, and</a:t>
            </a:r>
            <a:r>
              <a:rPr sz="1800" spc="-235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operations:</a:t>
            </a:r>
            <a:endParaRPr sz="1800">
              <a:latin typeface="Lato"/>
              <a:cs typeface="Lato"/>
            </a:endParaRPr>
          </a:p>
          <a:p>
            <a:pPr marL="836294" marR="22225" lvl="1" indent="-367030" algn="just">
              <a:lnSpc>
                <a:spcPct val="138900"/>
              </a:lnSpc>
              <a:buClr>
                <a:srgbClr val="666666"/>
              </a:buClr>
              <a:buFont typeface="Arial"/>
              <a:buChar char="○"/>
              <a:tabLst>
                <a:tab pos="836930" algn="l"/>
              </a:tabLst>
            </a:pPr>
            <a:r>
              <a:rPr sz="1800" u="heavy" spc="-10">
                <a:solidFill>
                  <a:srgbClr val="0277BC"/>
                </a:solidFill>
                <a:uFill>
                  <a:solidFill>
                    <a:srgbClr val="0277BC"/>
                  </a:solidFill>
                </a:uFill>
                <a:latin typeface="Lato"/>
                <a:cs typeface="Lato"/>
                <a:hlinkClick r:id="rId5"/>
              </a:rPr>
              <a:t>https://www.slideshare.net/BrianGrant11/wso2con-us-2015-kube  </a:t>
            </a:r>
            <a:r>
              <a:rPr sz="1800" u="heavy">
                <a:solidFill>
                  <a:srgbClr val="0277BC"/>
                </a:solidFill>
                <a:uFill>
                  <a:solidFill>
                    <a:srgbClr val="0277BC"/>
                  </a:solidFill>
                </a:uFill>
                <a:latin typeface="Lato"/>
                <a:cs typeface="Lato"/>
                <a:hlinkClick r:id="rId5"/>
              </a:rPr>
              <a:t>rnetes-a-platform-for-automating-deployment-scaling-and-operati </a:t>
            </a:r>
            <a:r>
              <a:rPr sz="1800">
                <a:solidFill>
                  <a:srgbClr val="0277BC"/>
                </a:solidFill>
                <a:latin typeface="Lato"/>
                <a:cs typeface="Lato"/>
              </a:rPr>
              <a:t> </a:t>
            </a:r>
            <a:r>
              <a:rPr sz="1800" u="heavy" spc="-10">
                <a:solidFill>
                  <a:srgbClr val="0277BC"/>
                </a:solidFill>
                <a:uFill>
                  <a:solidFill>
                    <a:srgbClr val="0277BC"/>
                  </a:solidFill>
                </a:uFill>
                <a:latin typeface="Lato"/>
                <a:cs typeface="Lato"/>
                <a:hlinkClick r:id="rId5"/>
              </a:rPr>
              <a:t>ons</a:t>
            </a:r>
            <a:endParaRPr sz="1800">
              <a:latin typeface="Lato"/>
              <a:cs typeface="Lato"/>
            </a:endParaRPr>
          </a:p>
          <a:p>
            <a:pPr marL="379095" indent="-367030" algn="just">
              <a:lnSpc>
                <a:spcPct val="100000"/>
              </a:lnSpc>
              <a:spcBef>
                <a:spcPts val="840"/>
              </a:spcBef>
              <a:buFont typeface="Arial"/>
              <a:buChar char="●"/>
              <a:tabLst>
                <a:tab pos="379730" algn="l"/>
              </a:tabLst>
            </a:pPr>
            <a:r>
              <a:rPr sz="1800" spc="5">
                <a:solidFill>
                  <a:srgbClr val="666666"/>
                </a:solidFill>
                <a:latin typeface="Lato"/>
                <a:cs typeface="Lato"/>
              </a:rPr>
              <a:t>Kubernetes: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An</a:t>
            </a:r>
            <a:r>
              <a:rPr sz="1800" spc="-240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sz="1800">
                <a:solidFill>
                  <a:srgbClr val="666666"/>
                </a:solidFill>
                <a:latin typeface="Lato"/>
                <a:cs typeface="Lato"/>
              </a:rPr>
              <a:t>Overview:</a:t>
            </a:r>
            <a:endParaRPr sz="1800">
              <a:latin typeface="Lato"/>
              <a:cs typeface="Lato"/>
            </a:endParaRPr>
          </a:p>
          <a:p>
            <a:pPr marL="836294" lvl="1" indent="-367665" algn="just">
              <a:lnSpc>
                <a:spcPct val="100000"/>
              </a:lnSpc>
              <a:spcBef>
                <a:spcPts val="840"/>
              </a:spcBef>
              <a:buClr>
                <a:srgbClr val="666666"/>
              </a:buClr>
              <a:buFont typeface="Arial"/>
              <a:buChar char="○"/>
              <a:tabLst>
                <a:tab pos="836930" algn="l"/>
              </a:tabLst>
            </a:pPr>
            <a:r>
              <a:rPr sz="1800" u="heavy" spc="-15">
                <a:solidFill>
                  <a:srgbClr val="0277BC"/>
                </a:solidFill>
                <a:uFill>
                  <a:solidFill>
                    <a:srgbClr val="0277BC"/>
                  </a:solidFill>
                </a:uFill>
                <a:latin typeface="Lato"/>
                <a:cs typeface="Lato"/>
                <a:hlinkClick r:id="rId6"/>
              </a:rPr>
              <a:t>https://thenewstack.io/kubernetes-an-overview/</a:t>
            </a:r>
            <a:endParaRPr sz="18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25714"/>
            <a:ext cx="7902575" cy="118110"/>
          </a:xfrm>
          <a:custGeom>
            <a:avLst/>
            <a:gdLst/>
            <a:ahLst/>
            <a:cxnLst/>
            <a:rect l="l" t="t" r="r" b="b"/>
            <a:pathLst>
              <a:path w="7902575" h="118110">
                <a:moveTo>
                  <a:pt x="0" y="117774"/>
                </a:moveTo>
                <a:lnTo>
                  <a:pt x="7902009" y="117774"/>
                </a:lnTo>
                <a:lnTo>
                  <a:pt x="7902009" y="0"/>
                </a:lnTo>
                <a:lnTo>
                  <a:pt x="0" y="0"/>
                </a:lnTo>
                <a:lnTo>
                  <a:pt x="0" y="117774"/>
                </a:lnTo>
                <a:close/>
              </a:path>
            </a:pathLst>
          </a:custGeom>
          <a:solidFill>
            <a:srgbClr val="3D8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02009" y="5025714"/>
            <a:ext cx="1242060" cy="118110"/>
          </a:xfrm>
          <a:custGeom>
            <a:avLst/>
            <a:gdLst/>
            <a:ahLst/>
            <a:cxnLst/>
            <a:rect l="l" t="t" r="r" b="b"/>
            <a:pathLst>
              <a:path w="1242059" h="118110">
                <a:moveTo>
                  <a:pt x="0" y="0"/>
                </a:moveTo>
                <a:lnTo>
                  <a:pt x="1241972" y="0"/>
                </a:lnTo>
                <a:lnTo>
                  <a:pt x="1241972" y="117774"/>
                </a:lnTo>
                <a:lnTo>
                  <a:pt x="0" y="117774"/>
                </a:lnTo>
                <a:lnTo>
                  <a:pt x="0" y="0"/>
                </a:lnTo>
                <a:close/>
              </a:path>
            </a:pathLst>
          </a:custGeom>
          <a:solidFill>
            <a:srgbClr val="B6B6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8798" y="298236"/>
            <a:ext cx="3787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30">
                <a:solidFill>
                  <a:srgbClr val="01569A"/>
                </a:solidFill>
                <a:latin typeface="Arial"/>
                <a:cs typeface="Arial"/>
              </a:rPr>
              <a:t>References</a:t>
            </a:r>
            <a:r>
              <a:rPr sz="3600" b="1" spc="-190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sz="3600" b="1" spc="-40">
                <a:solidFill>
                  <a:srgbClr val="01569A"/>
                </a:solidFill>
                <a:latin typeface="Arial"/>
                <a:cs typeface="Arial"/>
              </a:rPr>
              <a:t>Cont.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96240" indent="-367030">
              <a:lnSpc>
                <a:spcPct val="100000"/>
              </a:lnSpc>
              <a:spcBef>
                <a:spcPts val="414"/>
              </a:spcBef>
              <a:buFont typeface="Arial"/>
              <a:buChar char="●"/>
              <a:tabLst>
                <a:tab pos="396875" algn="l"/>
                <a:tab pos="397510" algn="l"/>
              </a:tabLst>
            </a:pPr>
            <a:r>
              <a:t>Helm</a:t>
            </a:r>
            <a:r>
              <a:rPr spc="-120"/>
              <a:t> </a:t>
            </a:r>
            <a:r>
              <a:t>Documentation:</a:t>
            </a:r>
          </a:p>
          <a:p>
            <a:pPr marL="853440" lvl="1" indent="-367665">
              <a:lnSpc>
                <a:spcPct val="100000"/>
              </a:lnSpc>
              <a:spcBef>
                <a:spcPts val="315"/>
              </a:spcBef>
              <a:buClr>
                <a:srgbClr val="666666"/>
              </a:buClr>
              <a:buFont typeface="Arial"/>
              <a:buChar char="○"/>
              <a:tabLst>
                <a:tab pos="854075" algn="l"/>
                <a:tab pos="854710" algn="l"/>
              </a:tabLst>
            </a:pPr>
            <a:r>
              <a:rPr sz="1800" u="heavy" spc="-20">
                <a:solidFill>
                  <a:srgbClr val="0277BC"/>
                </a:solidFill>
                <a:uFill>
                  <a:solidFill>
                    <a:srgbClr val="0277BC"/>
                  </a:solidFill>
                </a:uFill>
                <a:latin typeface="Lato"/>
                <a:cs typeface="Lato"/>
                <a:hlinkClick r:id="rId3"/>
              </a:rPr>
              <a:t>https://docs.helm.sh</a:t>
            </a:r>
            <a:endParaRPr sz="1800">
              <a:latin typeface="Lato"/>
              <a:cs typeface="Lato"/>
            </a:endParaRPr>
          </a:p>
          <a:p>
            <a:pPr marL="39624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96875" algn="l"/>
                <a:tab pos="397510" algn="l"/>
              </a:tabLst>
            </a:pPr>
            <a:r>
              <a:rPr spc="-5"/>
              <a:t>The</a:t>
            </a:r>
            <a:r>
              <a:rPr spc="-120"/>
              <a:t> </a:t>
            </a:r>
            <a:r>
              <a:rPr spc="5"/>
              <a:t>missing</a:t>
            </a:r>
            <a:r>
              <a:rPr spc="-114"/>
              <a:t> </a:t>
            </a:r>
            <a:r>
              <a:rPr spc="-10"/>
              <a:t>CI/CD</a:t>
            </a:r>
            <a:r>
              <a:rPr spc="-114"/>
              <a:t> </a:t>
            </a:r>
            <a:r>
              <a:rPr spc="10"/>
              <a:t>Kubernetes</a:t>
            </a:r>
            <a:r>
              <a:rPr spc="-114"/>
              <a:t> </a:t>
            </a:r>
            <a:r>
              <a:rPr spc="-10"/>
              <a:t>component:</a:t>
            </a:r>
            <a:r>
              <a:rPr spc="-120"/>
              <a:t> </a:t>
            </a:r>
            <a:r>
              <a:t>Helm</a:t>
            </a:r>
            <a:r>
              <a:rPr spc="-114"/>
              <a:t> </a:t>
            </a:r>
            <a:r>
              <a:t>package</a:t>
            </a:r>
            <a:r>
              <a:rPr spc="-114"/>
              <a:t> </a:t>
            </a:r>
            <a:r>
              <a:rPr spc="10"/>
              <a:t>manager</a:t>
            </a:r>
          </a:p>
          <a:p>
            <a:pPr marL="853440" marR="5080" lvl="1" indent="-367030">
              <a:lnSpc>
                <a:spcPct val="114599"/>
              </a:lnSpc>
              <a:buClr>
                <a:srgbClr val="666666"/>
              </a:buClr>
              <a:buFont typeface="Arial"/>
              <a:buChar char="○"/>
              <a:tabLst>
                <a:tab pos="854075" algn="l"/>
                <a:tab pos="854710" algn="l"/>
              </a:tabLst>
            </a:pPr>
            <a:r>
              <a:rPr sz="1800" u="heavy" spc="-15">
                <a:solidFill>
                  <a:srgbClr val="0277BC"/>
                </a:solidFill>
                <a:uFill>
                  <a:solidFill>
                    <a:srgbClr val="0277BC"/>
                  </a:solidFill>
                </a:uFill>
                <a:latin typeface="Lato"/>
                <a:cs typeface="Lato"/>
                <a:hlinkClick r:id="rId4"/>
              </a:rPr>
              <a:t>https://medium.com/@gajus/the-missing-ci-cd-kubernetes-compon  </a:t>
            </a:r>
            <a:r>
              <a:rPr sz="1800" u="heavy" spc="-5">
                <a:solidFill>
                  <a:srgbClr val="0277BC"/>
                </a:solidFill>
                <a:uFill>
                  <a:solidFill>
                    <a:srgbClr val="0277BC"/>
                  </a:solidFill>
                </a:uFill>
                <a:latin typeface="Lato"/>
                <a:cs typeface="Lato"/>
                <a:hlinkClick r:id="rId4"/>
              </a:rPr>
              <a:t>ent-helm-package-manager-1fe002aac680</a:t>
            </a:r>
            <a:endParaRPr sz="18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/>
              <a:t>Thank</a:t>
            </a:r>
            <a:r>
              <a:rPr spc="-185"/>
              <a:t> </a:t>
            </a:r>
            <a:r>
              <a:rPr spc="35"/>
              <a:t>You!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98" y="298236"/>
            <a:ext cx="289640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z="3600" b="1" spc="30" dirty="0" err="1">
                <a:solidFill>
                  <a:srgbClr val="01569A"/>
                </a:solidFill>
                <a:latin typeface="Arial"/>
                <a:cs typeface="Arial"/>
              </a:rPr>
              <a:t>Containers</a:t>
            </a:r>
            <a:endParaRPr sz="36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4" name="object 4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3">
            <a:extLst>
              <a:ext uri="{FF2B5EF4-FFF2-40B4-BE49-F238E27FC236}">
                <a16:creationId xmlns:a16="http://schemas.microsoft.com/office/drawing/2014/main" id="{9DEA9A03-0429-2B45-BECB-67B27003759A}"/>
              </a:ext>
            </a:extLst>
          </p:cNvPr>
          <p:cNvSpPr txBox="1"/>
          <p:nvPr/>
        </p:nvSpPr>
        <p:spPr>
          <a:xfrm>
            <a:off x="608798" y="1161713"/>
            <a:ext cx="4025078" cy="15004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spcBef>
                <a:spcPts val="42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dirty="0" err="1">
                <a:solidFill>
                  <a:srgbClr val="666666"/>
                </a:solidFill>
                <a:latin typeface="Lato"/>
              </a:rPr>
              <a:t>Many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containers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can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efficiently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run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on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one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Host</a:t>
            </a:r>
          </a:p>
          <a:p>
            <a:pPr marL="241300" indent="-229235">
              <a:spcBef>
                <a:spcPts val="42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dirty="0" err="1">
                <a:solidFill>
                  <a:srgbClr val="666666"/>
                </a:solidFill>
                <a:latin typeface="Lato"/>
              </a:rPr>
              <a:t>Containers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share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Kernel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with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Host</a:t>
            </a:r>
          </a:p>
          <a:p>
            <a:pPr marL="241300" indent="-229235">
              <a:spcBef>
                <a:spcPts val="42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dirty="0" err="1">
                <a:solidFill>
                  <a:srgbClr val="666666"/>
                </a:solidFill>
                <a:latin typeface="Lato"/>
              </a:rPr>
              <a:t>Diferent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Container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technologies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: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Docker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,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Rocket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,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Containerd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, etc..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CA88FF-E9E2-FA40-801F-62C187EEE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767" y="3054173"/>
            <a:ext cx="3463213" cy="16043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4D68FB-B5E8-0344-B6D0-493505784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98" y="3054173"/>
            <a:ext cx="3506012" cy="1624191"/>
          </a:xfrm>
          <a:prstGeom prst="rect">
            <a:avLst/>
          </a:prstGeom>
        </p:spPr>
      </p:pic>
      <p:sp>
        <p:nvSpPr>
          <p:cNvPr id="78" name="object 3">
            <a:extLst>
              <a:ext uri="{FF2B5EF4-FFF2-40B4-BE49-F238E27FC236}">
                <a16:creationId xmlns:a16="http://schemas.microsoft.com/office/drawing/2014/main" id="{8E52FED4-90F1-9D43-B63D-B888FF8FC0DF}"/>
              </a:ext>
            </a:extLst>
          </p:cNvPr>
          <p:cNvSpPr txBox="1"/>
          <p:nvPr/>
        </p:nvSpPr>
        <p:spPr>
          <a:xfrm>
            <a:off x="4800600" y="1124044"/>
            <a:ext cx="4025078" cy="18287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spcBef>
                <a:spcPts val="42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dirty="0" err="1">
                <a:solidFill>
                  <a:srgbClr val="666666"/>
                </a:solidFill>
                <a:latin typeface="Lato"/>
              </a:rPr>
              <a:t>Images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are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stored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into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a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Container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Registry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</a:t>
            </a:r>
          </a:p>
          <a:p>
            <a:pPr marL="241300" indent="-229235">
              <a:spcBef>
                <a:spcPts val="42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dirty="0" err="1">
                <a:solidFill>
                  <a:srgbClr val="666666"/>
                </a:solidFill>
                <a:latin typeface="Lato"/>
              </a:rPr>
              <a:t>Allows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Container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Orchestration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:</a:t>
            </a:r>
          </a:p>
          <a:p>
            <a:pPr marL="698500" lvl="2" indent="-229235">
              <a:spcBef>
                <a:spcPts val="42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dirty="0" err="1">
                <a:solidFill>
                  <a:srgbClr val="666666"/>
                </a:solidFill>
                <a:latin typeface="Lato"/>
              </a:rPr>
              <a:t>Kubernetes</a:t>
            </a:r>
            <a:endParaRPr lang="es-ES" spc="-15" dirty="0">
              <a:solidFill>
                <a:srgbClr val="666666"/>
              </a:solidFill>
              <a:latin typeface="Lato"/>
            </a:endParaRPr>
          </a:p>
          <a:p>
            <a:pPr marL="698500" lvl="2" indent="-229235">
              <a:spcBef>
                <a:spcPts val="42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dirty="0" err="1">
                <a:solidFill>
                  <a:srgbClr val="666666"/>
                </a:solidFill>
                <a:latin typeface="Lato"/>
              </a:rPr>
              <a:t>Docker</a:t>
            </a:r>
            <a:r>
              <a:rPr lang="es-ES" spc="-15" dirty="0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dirty="0" err="1">
                <a:solidFill>
                  <a:srgbClr val="666666"/>
                </a:solidFill>
                <a:latin typeface="Lato"/>
              </a:rPr>
              <a:t>Swarm</a:t>
            </a:r>
            <a:endParaRPr lang="es-ES" spc="-15" dirty="0">
              <a:solidFill>
                <a:srgbClr val="666666"/>
              </a:solidFill>
              <a:latin typeface="La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endParaRPr lang="es-ES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806114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4200" y="2114550"/>
            <a:ext cx="6075045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5" dirty="0"/>
              <a:t>Kubernetes</a:t>
            </a:r>
            <a:endParaRPr spc="130" dirty="0"/>
          </a:p>
        </p:txBody>
      </p:sp>
    </p:spTree>
    <p:extLst>
      <p:ext uri="{BB962C8B-B14F-4D97-AF65-F5344CB8AC3E}">
        <p14:creationId xmlns:p14="http://schemas.microsoft.com/office/powerpoint/2010/main" val="1001830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98" y="298236"/>
            <a:ext cx="6020602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z="3600" b="1" spc="30" err="1">
                <a:solidFill>
                  <a:srgbClr val="01569A"/>
                </a:solidFill>
                <a:latin typeface="Arial"/>
                <a:cs typeface="Arial"/>
              </a:rPr>
              <a:t>What</a:t>
            </a:r>
            <a:r>
              <a:rPr lang="es-ES" sz="3600" b="1" spc="30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lang="es-ES" sz="3600" b="1" spc="30" err="1">
                <a:solidFill>
                  <a:srgbClr val="01569A"/>
                </a:solidFill>
                <a:latin typeface="Arial"/>
                <a:cs typeface="Arial"/>
              </a:rPr>
              <a:t>is</a:t>
            </a:r>
            <a:r>
              <a:rPr lang="es-ES" sz="3600" b="1" spc="30">
                <a:solidFill>
                  <a:srgbClr val="01569A"/>
                </a:solidFill>
                <a:latin typeface="Arial"/>
                <a:cs typeface="Arial"/>
              </a:rPr>
              <a:t> </a:t>
            </a:r>
            <a:r>
              <a:rPr lang="es-ES" sz="3600" b="1" spc="30" err="1">
                <a:solidFill>
                  <a:srgbClr val="01569A"/>
                </a:solidFill>
                <a:latin typeface="Arial"/>
                <a:cs typeface="Arial"/>
              </a:rPr>
              <a:t>Kubernetes</a:t>
            </a:r>
            <a:r>
              <a:rPr lang="es-ES" sz="3600" b="1" spc="30">
                <a:solidFill>
                  <a:srgbClr val="01569A"/>
                </a:solidFill>
                <a:latin typeface="Arial"/>
                <a:cs typeface="Arial"/>
              </a:rPr>
              <a:t>?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025714"/>
            <a:ext cx="9144000" cy="118110"/>
            <a:chOff x="0" y="5025714"/>
            <a:chExt cx="9144000" cy="118110"/>
          </a:xfrm>
        </p:grpSpPr>
        <p:sp>
          <p:nvSpPr>
            <p:cNvPr id="4" name="object 4"/>
            <p:cNvSpPr/>
            <p:nvPr/>
          </p:nvSpPr>
          <p:spPr>
            <a:xfrm>
              <a:off x="0" y="5025714"/>
              <a:ext cx="7902575" cy="118110"/>
            </a:xfrm>
            <a:custGeom>
              <a:avLst/>
              <a:gdLst/>
              <a:ahLst/>
              <a:cxnLst/>
              <a:rect l="l" t="t" r="r" b="b"/>
              <a:pathLst>
                <a:path w="7902575" h="118110">
                  <a:moveTo>
                    <a:pt x="0" y="117774"/>
                  </a:moveTo>
                  <a:lnTo>
                    <a:pt x="7902009" y="117774"/>
                  </a:lnTo>
                  <a:lnTo>
                    <a:pt x="7902009" y="0"/>
                  </a:lnTo>
                  <a:lnTo>
                    <a:pt x="0" y="0"/>
                  </a:lnTo>
                  <a:lnTo>
                    <a:pt x="0" y="11777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02009" y="5025714"/>
              <a:ext cx="1242060" cy="118110"/>
            </a:xfrm>
            <a:custGeom>
              <a:avLst/>
              <a:gdLst/>
              <a:ahLst/>
              <a:cxnLst/>
              <a:rect l="l" t="t" r="r" b="b"/>
              <a:pathLst>
                <a:path w="1242059" h="118110">
                  <a:moveTo>
                    <a:pt x="0" y="0"/>
                  </a:moveTo>
                  <a:lnTo>
                    <a:pt x="1241972" y="0"/>
                  </a:lnTo>
                  <a:lnTo>
                    <a:pt x="1241972" y="117774"/>
                  </a:lnTo>
                  <a:lnTo>
                    <a:pt x="0" y="117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78809" y="3998891"/>
            <a:ext cx="924273" cy="924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3">
            <a:extLst>
              <a:ext uri="{FF2B5EF4-FFF2-40B4-BE49-F238E27FC236}">
                <a16:creationId xmlns:a16="http://schemas.microsoft.com/office/drawing/2014/main" id="{9DEA9A03-0429-2B45-BECB-67B27003759A}"/>
              </a:ext>
            </a:extLst>
          </p:cNvPr>
          <p:cNvSpPr txBox="1"/>
          <p:nvPr/>
        </p:nvSpPr>
        <p:spPr>
          <a:xfrm>
            <a:off x="699322" y="1123020"/>
            <a:ext cx="6920678" cy="276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An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open-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source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Container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Management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tool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which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automates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container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deployment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, (de)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scaling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and load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balancing</a:t>
            </a:r>
            <a:r>
              <a:rPr lang="es-ES" spc="-15">
                <a:solidFill>
                  <a:srgbClr val="666666"/>
                </a:solidFill>
                <a:latin typeface="Lato"/>
              </a:rPr>
              <a:t>.</a:t>
            </a:r>
          </a:p>
          <a:p>
            <a:pPr marL="241300" indent="-229235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Written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on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Golang</a:t>
            </a:r>
            <a:r>
              <a:rPr lang="es-ES" spc="-15">
                <a:solidFill>
                  <a:srgbClr val="666666"/>
                </a:solidFill>
                <a:latin typeface="Lato"/>
              </a:rPr>
              <a:t>,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it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has a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huge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community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because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it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was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first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developed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by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Google and </a:t>
            </a:r>
            <a:r>
              <a:rPr lang="en-US" spc="-15">
                <a:solidFill>
                  <a:srgbClr val="666666"/>
                </a:solidFill>
                <a:latin typeface="Lato"/>
              </a:rPr>
              <a:t>later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donated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to CNCF.</a:t>
            </a:r>
          </a:p>
          <a:p>
            <a:pPr marL="241300" indent="-229235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Based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on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learnings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from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Borg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Project,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which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Google uses to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deploy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and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scale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their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internal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applications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(Gmail, YouTube).</a:t>
            </a:r>
          </a:p>
          <a:p>
            <a:pPr marL="241300" indent="-229235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1935" algn="l"/>
              </a:tabLst>
            </a:pPr>
            <a:r>
              <a:rPr lang="es-ES" spc="-15" err="1">
                <a:solidFill>
                  <a:srgbClr val="666666"/>
                </a:solidFill>
                <a:latin typeface="Lato"/>
              </a:rPr>
              <a:t>Gives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you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the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freedom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to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take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advantage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of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on-premises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,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hybrid</a:t>
            </a:r>
            <a:r>
              <a:rPr lang="es-ES" spc="-15">
                <a:solidFill>
                  <a:srgbClr val="666666"/>
                </a:solidFill>
                <a:latin typeface="Lato"/>
              </a:rPr>
              <a:t>,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or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public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cloud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infrastructure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,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letting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you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move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workloads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to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anywhere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you</a:t>
            </a:r>
            <a:r>
              <a:rPr lang="es-ES" spc="-15">
                <a:solidFill>
                  <a:srgbClr val="666666"/>
                </a:solidFill>
                <a:latin typeface="Lato"/>
              </a:rPr>
              <a:t> </a:t>
            </a:r>
            <a:r>
              <a:rPr lang="es-ES" spc="-15" err="1">
                <a:solidFill>
                  <a:srgbClr val="666666"/>
                </a:solidFill>
                <a:latin typeface="Lato"/>
              </a:rPr>
              <a:t>want</a:t>
            </a:r>
            <a:r>
              <a:rPr lang="es-ES" spc="-15">
                <a:solidFill>
                  <a:srgbClr val="666666"/>
                </a:solidFill>
                <a:latin typeface="La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4311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277B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586</TotalTime>
  <Words>2450</Words>
  <Application>Microsoft Macintosh PowerPoint</Application>
  <PresentationFormat>On-screen Show (16:9)</PresentationFormat>
  <Paragraphs>745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Carlito</vt:lpstr>
      <vt:lpstr>Courier New</vt:lpstr>
      <vt:lpstr>Lato</vt:lpstr>
      <vt:lpstr>Times New Roman</vt:lpstr>
      <vt:lpstr>Verdana</vt:lpstr>
      <vt:lpstr>Office Theme</vt:lpstr>
      <vt:lpstr>PowerPoint Presentation</vt:lpstr>
      <vt:lpstr>Agenda</vt:lpstr>
      <vt:lpstr>History</vt:lpstr>
      <vt:lpstr>Monolithtic Architecture</vt:lpstr>
      <vt:lpstr>Microservices Architecture</vt:lpstr>
      <vt:lpstr>Microservices Disadvantages</vt:lpstr>
      <vt:lpstr>Containers</vt:lpstr>
      <vt:lpstr>Kubernetes</vt:lpstr>
      <vt:lpstr>What is Kubernetes?</vt:lpstr>
      <vt:lpstr>What does Kubernetes do</vt:lpstr>
      <vt:lpstr>What does Kubernetes not do</vt:lpstr>
      <vt:lpstr>Kubernetes Architecture</vt:lpstr>
      <vt:lpstr>Kubernetes Architecture</vt:lpstr>
      <vt:lpstr>Kubernetes Architecture</vt:lpstr>
      <vt:lpstr>Kubernetes Architecture</vt:lpstr>
      <vt:lpstr>Kubernetes Architecture</vt:lpstr>
      <vt:lpstr>Kubernetes Architecture</vt:lpstr>
      <vt:lpstr>Kubernetes Architecture</vt:lpstr>
      <vt:lpstr>Kubernetes Architecture</vt:lpstr>
      <vt:lpstr>Kubernetes Architecture</vt:lpstr>
      <vt:lpstr>Kubernetes Architecture</vt:lpstr>
      <vt:lpstr>Kubernetes Architecture</vt:lpstr>
      <vt:lpstr>Container Orchestration</vt:lpstr>
      <vt:lpstr>Atrabstractions</vt:lpstr>
      <vt:lpstr>Pods</vt:lpstr>
      <vt:lpstr>Replica Sets</vt:lpstr>
      <vt:lpstr>Deployments</vt:lpstr>
      <vt:lpstr>Other</vt:lpstr>
      <vt:lpstr>Internal Routing</vt:lpstr>
      <vt:lpstr>Services</vt:lpstr>
      <vt:lpstr>Pod to Pod Communication</vt:lpstr>
      <vt:lpstr>External Routing</vt:lpstr>
      <vt:lpstr>Ingresses</vt:lpstr>
      <vt:lpstr>Ingresses</vt:lpstr>
      <vt:lpstr>Ingresses</vt:lpstr>
      <vt:lpstr>Configuration Management</vt:lpstr>
      <vt:lpstr>ConfigMaps</vt:lpstr>
      <vt:lpstr>Credentials Management</vt:lpstr>
      <vt:lpstr>Secrets</vt:lpstr>
      <vt:lpstr>Persistent Volumes</vt:lpstr>
      <vt:lpstr>Persistent Volumes</vt:lpstr>
      <vt:lpstr>Persistent Volume Types</vt:lpstr>
      <vt:lpstr>Rolling Out Updates</vt:lpstr>
      <vt:lpstr>Strategies</vt:lpstr>
      <vt:lpstr>PowerPoint Presentation</vt:lpstr>
      <vt:lpstr>PowerPoint Presentation</vt:lpstr>
      <vt:lpstr>Deployment Process</vt:lpstr>
      <vt:lpstr>Deployment Process</vt:lpstr>
      <vt:lpstr>Deployment Process</vt:lpstr>
      <vt:lpstr>Rolling Update Process</vt:lpstr>
      <vt:lpstr>Rolling Update Process</vt:lpstr>
      <vt:lpstr>Rolling Update Process</vt:lpstr>
      <vt:lpstr>Rolling Update Process</vt:lpstr>
      <vt:lpstr>Rolling Update Process</vt:lpstr>
      <vt:lpstr>Autoscaling</vt:lpstr>
      <vt:lpstr>Horizontal Pod Autoscalers</vt:lpstr>
      <vt:lpstr>Package Management</vt:lpstr>
      <vt:lpstr>Helm</vt:lpstr>
      <vt:lpstr>Helm Hello World</vt:lpstr>
      <vt:lpstr>Demo</vt:lpstr>
      <vt:lpstr>Questions &amp; Feedback</vt:lpstr>
      <vt:lpstr>References</vt:lpstr>
      <vt:lpstr>References</vt:lpstr>
      <vt:lpstr>References Cont.</vt:lpstr>
      <vt:lpstr>Thank You!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Santos Andrés, Javier</cp:lastModifiedBy>
  <cp:revision>53</cp:revision>
  <dcterms:created xsi:type="dcterms:W3CDTF">2020-06-17T13:20:49Z</dcterms:created>
  <dcterms:modified xsi:type="dcterms:W3CDTF">2020-06-18T08:46:16Z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2020-06-17T00:00:00Z</vt:filetime>
  </property>
</Properties>
</file>